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1" r:id="rId5"/>
  </p:sldMasterIdLst>
  <p:notesMasterIdLst>
    <p:notesMasterId r:id="rId149"/>
  </p:notesMasterIdLst>
  <p:handoutMasterIdLst>
    <p:handoutMasterId r:id="rId150"/>
  </p:handoutMasterIdLst>
  <p:sldIdLst>
    <p:sldId id="377" r:id="rId6"/>
    <p:sldId id="514" r:id="rId7"/>
    <p:sldId id="378" r:id="rId8"/>
    <p:sldId id="379" r:id="rId9"/>
    <p:sldId id="381" r:id="rId10"/>
    <p:sldId id="382" r:id="rId11"/>
    <p:sldId id="383" r:id="rId12"/>
    <p:sldId id="384" r:id="rId13"/>
    <p:sldId id="385" r:id="rId14"/>
    <p:sldId id="386" r:id="rId15"/>
    <p:sldId id="387" r:id="rId16"/>
    <p:sldId id="388" r:id="rId17"/>
    <p:sldId id="389" r:id="rId18"/>
    <p:sldId id="390" r:id="rId19"/>
    <p:sldId id="391" r:id="rId20"/>
    <p:sldId id="392" r:id="rId21"/>
    <p:sldId id="393" r:id="rId22"/>
    <p:sldId id="394" r:id="rId23"/>
    <p:sldId id="395" r:id="rId24"/>
    <p:sldId id="396" r:id="rId25"/>
    <p:sldId id="397" r:id="rId26"/>
    <p:sldId id="399" r:id="rId27"/>
    <p:sldId id="400" r:id="rId28"/>
    <p:sldId id="401" r:id="rId29"/>
    <p:sldId id="402" r:id="rId30"/>
    <p:sldId id="403" r:id="rId31"/>
    <p:sldId id="404" r:id="rId32"/>
    <p:sldId id="405" r:id="rId33"/>
    <p:sldId id="406" r:id="rId34"/>
    <p:sldId id="407" r:id="rId35"/>
    <p:sldId id="408" r:id="rId36"/>
    <p:sldId id="409" r:id="rId37"/>
    <p:sldId id="410" r:id="rId38"/>
    <p:sldId id="412" r:id="rId39"/>
    <p:sldId id="413" r:id="rId40"/>
    <p:sldId id="414" r:id="rId41"/>
    <p:sldId id="415" r:id="rId42"/>
    <p:sldId id="416" r:id="rId43"/>
    <p:sldId id="417" r:id="rId44"/>
    <p:sldId id="418" r:id="rId45"/>
    <p:sldId id="419" r:id="rId46"/>
    <p:sldId id="420" r:id="rId47"/>
    <p:sldId id="421" r:id="rId48"/>
    <p:sldId id="422" r:id="rId49"/>
    <p:sldId id="423" r:id="rId50"/>
    <p:sldId id="424" r:id="rId51"/>
    <p:sldId id="425" r:id="rId52"/>
    <p:sldId id="426"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476" r:id="rId66"/>
    <p:sldId id="477" r:id="rId67"/>
    <p:sldId id="478" r:id="rId68"/>
    <p:sldId id="479" r:id="rId69"/>
    <p:sldId id="481" r:id="rId70"/>
    <p:sldId id="482" r:id="rId71"/>
    <p:sldId id="483" r:id="rId72"/>
    <p:sldId id="484" r:id="rId73"/>
    <p:sldId id="485" r:id="rId74"/>
    <p:sldId id="486" r:id="rId75"/>
    <p:sldId id="487" r:id="rId76"/>
    <p:sldId id="488" r:id="rId77"/>
    <p:sldId id="489" r:id="rId78"/>
    <p:sldId id="490" r:id="rId79"/>
    <p:sldId id="491" r:id="rId80"/>
    <p:sldId id="492" r:id="rId81"/>
    <p:sldId id="493" r:id="rId82"/>
    <p:sldId id="494" r:id="rId83"/>
    <p:sldId id="495" r:id="rId84"/>
    <p:sldId id="496" r:id="rId85"/>
    <p:sldId id="497" r:id="rId86"/>
    <p:sldId id="498" r:id="rId87"/>
    <p:sldId id="499" r:id="rId88"/>
    <p:sldId id="500" r:id="rId89"/>
    <p:sldId id="501" r:id="rId90"/>
    <p:sldId id="502" r:id="rId91"/>
    <p:sldId id="503" r:id="rId92"/>
    <p:sldId id="504" r:id="rId93"/>
    <p:sldId id="505" r:id="rId94"/>
    <p:sldId id="506" r:id="rId95"/>
    <p:sldId id="507" r:id="rId96"/>
    <p:sldId id="508" r:id="rId97"/>
    <p:sldId id="509" r:id="rId98"/>
    <p:sldId id="510" r:id="rId99"/>
    <p:sldId id="511" r:id="rId100"/>
    <p:sldId id="512" r:id="rId101"/>
    <p:sldId id="513" r:id="rId102"/>
    <p:sldId id="515" r:id="rId103"/>
    <p:sldId id="516" r:id="rId104"/>
    <p:sldId id="517" r:id="rId105"/>
    <p:sldId id="518" r:id="rId106"/>
    <p:sldId id="519" r:id="rId107"/>
    <p:sldId id="526" r:id="rId108"/>
    <p:sldId id="522" r:id="rId109"/>
    <p:sldId id="528" r:id="rId110"/>
    <p:sldId id="529" r:id="rId111"/>
    <p:sldId id="427" r:id="rId112"/>
    <p:sldId id="428" r:id="rId113"/>
    <p:sldId id="429" r:id="rId114"/>
    <p:sldId id="430" r:id="rId115"/>
    <p:sldId id="431" r:id="rId116"/>
    <p:sldId id="432" r:id="rId117"/>
    <p:sldId id="433" r:id="rId118"/>
    <p:sldId id="434" r:id="rId119"/>
    <p:sldId id="459" r:id="rId120"/>
    <p:sldId id="436" r:id="rId121"/>
    <p:sldId id="437" r:id="rId122"/>
    <p:sldId id="438" r:id="rId123"/>
    <p:sldId id="439" r:id="rId124"/>
    <p:sldId id="454" r:id="rId125"/>
    <p:sldId id="455" r:id="rId126"/>
    <p:sldId id="456" r:id="rId127"/>
    <p:sldId id="457" r:id="rId128"/>
    <p:sldId id="440" r:id="rId129"/>
    <p:sldId id="441" r:id="rId130"/>
    <p:sldId id="442" r:id="rId131"/>
    <p:sldId id="443" r:id="rId132"/>
    <p:sldId id="444" r:id="rId133"/>
    <p:sldId id="445" r:id="rId134"/>
    <p:sldId id="446" r:id="rId135"/>
    <p:sldId id="447" r:id="rId136"/>
    <p:sldId id="448" r:id="rId137"/>
    <p:sldId id="449" r:id="rId138"/>
    <p:sldId id="450" r:id="rId139"/>
    <p:sldId id="451" r:id="rId140"/>
    <p:sldId id="452" r:id="rId141"/>
    <p:sldId id="458" r:id="rId142"/>
    <p:sldId id="453" r:id="rId143"/>
    <p:sldId id="463" r:id="rId144"/>
    <p:sldId id="460" r:id="rId145"/>
    <p:sldId id="461" r:id="rId146"/>
    <p:sldId id="462" r:id="rId147"/>
    <p:sldId id="362" r:id="rId148"/>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DAD698-2439-4BB0-BBE7-AFEFFEA5278A}">
          <p14:sldIdLst>
            <p14:sldId id="377"/>
            <p14:sldId id="514"/>
          </p14:sldIdLst>
        </p14:section>
        <p14:section name="Introduction" id="{2A1F1E35-935F-4D95-B905-93854D367915}">
          <p14:sldIdLst>
            <p14:sldId id="378"/>
            <p14:sldId id="379"/>
          </p14:sldIdLst>
        </p14:section>
        <p14:section name="Microservices Intro" id="{C0B42AFA-6BA2-4925-B07A-06AEA1E0E2A1}">
          <p14:sldIdLst>
            <p14:sldId id="381"/>
            <p14:sldId id="382"/>
            <p14:sldId id="383"/>
            <p14:sldId id="384"/>
            <p14:sldId id="385"/>
            <p14:sldId id="386"/>
            <p14:sldId id="387"/>
            <p14:sldId id="388"/>
            <p14:sldId id="389"/>
            <p14:sldId id="390"/>
            <p14:sldId id="391"/>
            <p14:sldId id="392"/>
            <p14:sldId id="393"/>
            <p14:sldId id="394"/>
            <p14:sldId id="395"/>
            <p14:sldId id="396"/>
            <p14:sldId id="397"/>
            <p14:sldId id="399"/>
            <p14:sldId id="400"/>
            <p14:sldId id="401"/>
            <p14:sldId id="402"/>
            <p14:sldId id="403"/>
            <p14:sldId id="404"/>
            <p14:sldId id="405"/>
            <p14:sldId id="406"/>
            <p14:sldId id="407"/>
            <p14:sldId id="408"/>
            <p14:sldId id="409"/>
            <p14:sldId id="410"/>
            <p14:sldId id="412"/>
            <p14:sldId id="413"/>
            <p14:sldId id="414"/>
            <p14:sldId id="415"/>
            <p14:sldId id="416"/>
            <p14:sldId id="417"/>
            <p14:sldId id="418"/>
            <p14:sldId id="419"/>
            <p14:sldId id="420"/>
            <p14:sldId id="421"/>
            <p14:sldId id="422"/>
            <p14:sldId id="423"/>
            <p14:sldId id="424"/>
            <p14:sldId id="425"/>
            <p14:sldId id="426"/>
          </p14:sldIdLst>
        </p14:section>
        <p14:section name=".NET Core" id="{70122B3B-A92B-48A8-89E2-D005821B47BB}">
          <p14:sldIdLst>
            <p14:sldId id="464"/>
            <p14:sldId id="465"/>
            <p14:sldId id="466"/>
            <p14:sldId id="467"/>
            <p14:sldId id="468"/>
            <p14:sldId id="469"/>
            <p14:sldId id="470"/>
            <p14:sldId id="471"/>
            <p14:sldId id="472"/>
            <p14:sldId id="473"/>
            <p14:sldId id="474"/>
            <p14:sldId id="475"/>
            <p14:sldId id="476"/>
            <p14:sldId id="477"/>
            <p14:sldId id="478"/>
            <p14:sldId id="479"/>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Lst>
        </p14:section>
        <p14:section name="ARM" id="{5FD7D3C9-6A94-4D13-B536-AB3446942130}">
          <p14:sldIdLst>
            <p14:sldId id="515"/>
            <p14:sldId id="516"/>
            <p14:sldId id="517"/>
            <p14:sldId id="518"/>
            <p14:sldId id="519"/>
            <p14:sldId id="526"/>
            <p14:sldId id="522"/>
            <p14:sldId id="528"/>
            <p14:sldId id="529"/>
          </p14:sldIdLst>
        </p14:section>
        <p14:section name="Serverless" id="{6696307A-3274-4BEB-9CFC-37F7FAE4F6B6}">
          <p14:sldIdLst>
            <p14:sldId id="427"/>
            <p14:sldId id="428"/>
            <p14:sldId id="429"/>
            <p14:sldId id="430"/>
            <p14:sldId id="431"/>
            <p14:sldId id="432"/>
            <p14:sldId id="433"/>
            <p14:sldId id="434"/>
            <p14:sldId id="459"/>
            <p14:sldId id="436"/>
            <p14:sldId id="437"/>
            <p14:sldId id="438"/>
            <p14:sldId id="439"/>
            <p14:sldId id="454"/>
            <p14:sldId id="455"/>
            <p14:sldId id="456"/>
            <p14:sldId id="457"/>
            <p14:sldId id="440"/>
            <p14:sldId id="441"/>
            <p14:sldId id="442"/>
            <p14:sldId id="443"/>
            <p14:sldId id="444"/>
            <p14:sldId id="445"/>
            <p14:sldId id="446"/>
            <p14:sldId id="447"/>
            <p14:sldId id="448"/>
            <p14:sldId id="449"/>
            <p14:sldId id="450"/>
            <p14:sldId id="451"/>
            <p14:sldId id="452"/>
            <p14:sldId id="458"/>
            <p14:sldId id="453"/>
          </p14:sldIdLst>
        </p14:section>
        <p14:section name=".NET and Docker" id="{5422382F-6DF9-4556-98F7-62F844108583}">
          <p14:sldIdLst>
            <p14:sldId id="463"/>
            <p14:sldId id="460"/>
            <p14:sldId id="461"/>
            <p14:sldId id="462"/>
          </p14:sldIdLst>
        </p14:section>
        <p14:section name="Closing" id="{7EDE4E00-54EC-4BF1-9395-96E966800FC0}">
          <p14:sldIdLst>
            <p14:sldId id="36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100" d="100"/>
          <a:sy n="100" d="100"/>
        </p:scale>
        <p:origin x="890" y="29"/>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tableStyles" Target="tableStyles.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handoutMaster" Target="handoutMasters/handout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slide" Target="slides/slide103.xml"/><Relationship Id="rId116" Type="http://schemas.openxmlformats.org/officeDocument/2006/relationships/slide" Target="slides/slide111.xml"/><Relationship Id="rId124" Type="http://schemas.openxmlformats.org/officeDocument/2006/relationships/slide" Target="slides/slide119.xml"/><Relationship Id="rId129" Type="http://schemas.openxmlformats.org/officeDocument/2006/relationships/slide" Target="slides/slide124.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slide" Target="slides/slide106.xml"/><Relationship Id="rId132" Type="http://schemas.openxmlformats.org/officeDocument/2006/relationships/slide" Target="slides/slide127.xml"/><Relationship Id="rId140" Type="http://schemas.openxmlformats.org/officeDocument/2006/relationships/slide" Target="slides/slide135.xml"/><Relationship Id="rId145" Type="http://schemas.openxmlformats.org/officeDocument/2006/relationships/slide" Target="slides/slide140.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14" Type="http://schemas.openxmlformats.org/officeDocument/2006/relationships/slide" Target="slides/slide109.xml"/><Relationship Id="rId119" Type="http://schemas.openxmlformats.org/officeDocument/2006/relationships/slide" Target="slides/slide114.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30" Type="http://schemas.openxmlformats.org/officeDocument/2006/relationships/slide" Target="slides/slide125.xml"/><Relationship Id="rId135" Type="http://schemas.openxmlformats.org/officeDocument/2006/relationships/slide" Target="slides/slide130.xml"/><Relationship Id="rId143" Type="http://schemas.openxmlformats.org/officeDocument/2006/relationships/slide" Target="slides/slide138.xml"/><Relationship Id="rId148" Type="http://schemas.openxmlformats.org/officeDocument/2006/relationships/slide" Target="slides/slide143.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viewProps" Target="viewProps.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5D6A6C-6F9D-4A68-9A1F-BA6927E62031}"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52069BCF-7A72-4958-BBBB-17B645149A02}">
      <dgm:prSet phldrT="[Text]"/>
      <dgm:spPr>
        <a:solidFill>
          <a:schemeClr val="accent2">
            <a:lumMod val="60000"/>
            <a:lumOff val="40000"/>
            <a:alpha val="50000"/>
          </a:schemeClr>
        </a:solidFill>
      </dgm:spPr>
      <dgm:t>
        <a:bodyPr/>
        <a:lstStyle/>
        <a:p>
          <a:r>
            <a:rPr lang="en-US" dirty="0">
              <a:solidFill>
                <a:schemeClr val="tx1"/>
              </a:solidFill>
            </a:rPr>
            <a:t>Microservices</a:t>
          </a:r>
        </a:p>
      </dgm:t>
    </dgm:pt>
    <dgm:pt modelId="{FF2589C0-74F7-4BDE-94E6-9C5D9CDD8807}" type="parTrans" cxnId="{8904D4A4-E9A8-4403-B2C1-6F4C97FE3D2E}">
      <dgm:prSet/>
      <dgm:spPr/>
      <dgm:t>
        <a:bodyPr/>
        <a:lstStyle/>
        <a:p>
          <a:endParaRPr lang="en-US">
            <a:solidFill>
              <a:schemeClr val="bg1"/>
            </a:solidFill>
          </a:endParaRPr>
        </a:p>
      </dgm:t>
    </dgm:pt>
    <dgm:pt modelId="{CEFC5A04-0313-476B-8EE2-08F498B28D82}" type="sibTrans" cxnId="{8904D4A4-E9A8-4403-B2C1-6F4C97FE3D2E}">
      <dgm:prSet/>
      <dgm:spPr/>
      <dgm:t>
        <a:bodyPr/>
        <a:lstStyle/>
        <a:p>
          <a:endParaRPr lang="en-US">
            <a:solidFill>
              <a:schemeClr val="bg1"/>
            </a:solidFill>
          </a:endParaRPr>
        </a:p>
      </dgm:t>
    </dgm:pt>
    <dgm:pt modelId="{73D3604C-464A-468B-923E-F6CB1F9BF300}">
      <dgm:prSet phldrT="[Text]"/>
      <dgm:spPr/>
      <dgm:t>
        <a:bodyPr/>
        <a:lstStyle/>
        <a:p>
          <a:r>
            <a:rPr lang="en-US" dirty="0">
              <a:solidFill>
                <a:schemeClr val="bg1"/>
              </a:solidFill>
            </a:rPr>
            <a:t>Modeled around business concepts</a:t>
          </a:r>
        </a:p>
      </dgm:t>
    </dgm:pt>
    <dgm:pt modelId="{8C4CDA00-6602-4263-8A8C-298488C3D091}" type="parTrans" cxnId="{41669B3E-57FA-4F7D-B499-51DE09A2434C}">
      <dgm:prSet/>
      <dgm:spPr/>
      <dgm:t>
        <a:bodyPr/>
        <a:lstStyle/>
        <a:p>
          <a:endParaRPr lang="en-US">
            <a:solidFill>
              <a:schemeClr val="bg1"/>
            </a:solidFill>
          </a:endParaRPr>
        </a:p>
      </dgm:t>
    </dgm:pt>
    <dgm:pt modelId="{D6046EE7-3D47-43C9-9BE0-43A9A91D9EB7}" type="sibTrans" cxnId="{41669B3E-57FA-4F7D-B499-51DE09A2434C}">
      <dgm:prSet/>
      <dgm:spPr/>
      <dgm:t>
        <a:bodyPr/>
        <a:lstStyle/>
        <a:p>
          <a:endParaRPr lang="en-US">
            <a:solidFill>
              <a:schemeClr val="bg1"/>
            </a:solidFill>
          </a:endParaRPr>
        </a:p>
      </dgm:t>
    </dgm:pt>
    <dgm:pt modelId="{C57BCBBC-B6A0-4A34-AABC-FDA66F904696}">
      <dgm:prSet phldrT="[Text]"/>
      <dgm:spPr/>
      <dgm:t>
        <a:bodyPr/>
        <a:lstStyle/>
        <a:p>
          <a:r>
            <a:rPr lang="en-US" dirty="0">
              <a:solidFill>
                <a:schemeClr val="bg1"/>
              </a:solidFill>
            </a:rPr>
            <a:t>Culture of Automation</a:t>
          </a:r>
        </a:p>
      </dgm:t>
    </dgm:pt>
    <dgm:pt modelId="{6C2DDC24-BD60-43A0-908F-FAB64314C98D}" type="parTrans" cxnId="{27FB5D66-971A-4C44-A63A-1713D8014BC2}">
      <dgm:prSet/>
      <dgm:spPr/>
      <dgm:t>
        <a:bodyPr/>
        <a:lstStyle/>
        <a:p>
          <a:endParaRPr lang="en-US">
            <a:solidFill>
              <a:schemeClr val="bg1"/>
            </a:solidFill>
          </a:endParaRPr>
        </a:p>
      </dgm:t>
    </dgm:pt>
    <dgm:pt modelId="{0DEEB634-12EA-497D-AF9E-20F245CF9DC7}" type="sibTrans" cxnId="{27FB5D66-971A-4C44-A63A-1713D8014BC2}">
      <dgm:prSet/>
      <dgm:spPr/>
      <dgm:t>
        <a:bodyPr/>
        <a:lstStyle/>
        <a:p>
          <a:endParaRPr lang="en-US">
            <a:solidFill>
              <a:schemeClr val="bg1"/>
            </a:solidFill>
          </a:endParaRPr>
        </a:p>
      </dgm:t>
    </dgm:pt>
    <dgm:pt modelId="{B9446D45-7635-43D4-B270-F2846F45854C}">
      <dgm:prSet phldrT="[Text]"/>
      <dgm:spPr/>
      <dgm:t>
        <a:bodyPr/>
        <a:lstStyle/>
        <a:p>
          <a:r>
            <a:rPr lang="en-US" dirty="0">
              <a:solidFill>
                <a:schemeClr val="bg1"/>
              </a:solidFill>
            </a:rPr>
            <a:t>Hide implementation details</a:t>
          </a:r>
        </a:p>
      </dgm:t>
    </dgm:pt>
    <dgm:pt modelId="{CE51E50D-9E50-47CC-8EE9-DFF601E72223}" type="parTrans" cxnId="{0B980867-9169-492A-BFA1-D3E9B8E9DD70}">
      <dgm:prSet/>
      <dgm:spPr/>
      <dgm:t>
        <a:bodyPr/>
        <a:lstStyle/>
        <a:p>
          <a:endParaRPr lang="en-US">
            <a:solidFill>
              <a:schemeClr val="bg1"/>
            </a:solidFill>
          </a:endParaRPr>
        </a:p>
      </dgm:t>
    </dgm:pt>
    <dgm:pt modelId="{8DAC6660-F6C3-46B4-8590-BC3B6017E562}" type="sibTrans" cxnId="{0B980867-9169-492A-BFA1-D3E9B8E9DD70}">
      <dgm:prSet/>
      <dgm:spPr/>
      <dgm:t>
        <a:bodyPr/>
        <a:lstStyle/>
        <a:p>
          <a:endParaRPr lang="en-US">
            <a:solidFill>
              <a:schemeClr val="bg1"/>
            </a:solidFill>
          </a:endParaRPr>
        </a:p>
      </dgm:t>
    </dgm:pt>
    <dgm:pt modelId="{FD9852DD-E2F7-4E67-924E-4969C7A346D3}">
      <dgm:prSet phldrT="[Text]"/>
      <dgm:spPr/>
      <dgm:t>
        <a:bodyPr/>
        <a:lstStyle/>
        <a:p>
          <a:r>
            <a:rPr lang="en-US" dirty="0">
              <a:solidFill>
                <a:schemeClr val="bg1"/>
              </a:solidFill>
            </a:rPr>
            <a:t>Decentralized</a:t>
          </a:r>
        </a:p>
      </dgm:t>
    </dgm:pt>
    <dgm:pt modelId="{DE09B25B-A44B-4F8C-8F0B-F1C9B6B67D3B}" type="parTrans" cxnId="{2956A0CF-D465-4705-9518-DE51D59442F5}">
      <dgm:prSet/>
      <dgm:spPr/>
      <dgm:t>
        <a:bodyPr/>
        <a:lstStyle/>
        <a:p>
          <a:endParaRPr lang="en-US">
            <a:solidFill>
              <a:schemeClr val="bg1"/>
            </a:solidFill>
          </a:endParaRPr>
        </a:p>
      </dgm:t>
    </dgm:pt>
    <dgm:pt modelId="{9949823A-CC26-41FC-9982-60277DC75F54}" type="sibTrans" cxnId="{2956A0CF-D465-4705-9518-DE51D59442F5}">
      <dgm:prSet/>
      <dgm:spPr/>
      <dgm:t>
        <a:bodyPr/>
        <a:lstStyle/>
        <a:p>
          <a:endParaRPr lang="en-US">
            <a:solidFill>
              <a:schemeClr val="bg1"/>
            </a:solidFill>
          </a:endParaRPr>
        </a:p>
      </dgm:t>
    </dgm:pt>
    <dgm:pt modelId="{54A53354-4986-474C-8772-33F87F777276}">
      <dgm:prSet phldrT="[Text]"/>
      <dgm:spPr/>
      <dgm:t>
        <a:bodyPr/>
        <a:lstStyle/>
        <a:p>
          <a:r>
            <a:rPr lang="en-US" dirty="0">
              <a:solidFill>
                <a:schemeClr val="bg1"/>
              </a:solidFill>
            </a:rPr>
            <a:t>Independently deployed</a:t>
          </a:r>
        </a:p>
      </dgm:t>
    </dgm:pt>
    <dgm:pt modelId="{DD754880-8577-4FED-807F-897719B572C1}" type="parTrans" cxnId="{54155370-1893-4959-A89B-31F5E76A0163}">
      <dgm:prSet/>
      <dgm:spPr/>
      <dgm:t>
        <a:bodyPr/>
        <a:lstStyle/>
        <a:p>
          <a:endParaRPr lang="en-US">
            <a:solidFill>
              <a:schemeClr val="bg1"/>
            </a:solidFill>
          </a:endParaRPr>
        </a:p>
      </dgm:t>
    </dgm:pt>
    <dgm:pt modelId="{19B65182-A1EF-4C7B-9E94-56F446144B61}" type="sibTrans" cxnId="{54155370-1893-4959-A89B-31F5E76A0163}">
      <dgm:prSet/>
      <dgm:spPr/>
      <dgm:t>
        <a:bodyPr/>
        <a:lstStyle/>
        <a:p>
          <a:endParaRPr lang="en-US">
            <a:solidFill>
              <a:schemeClr val="bg1"/>
            </a:solidFill>
          </a:endParaRPr>
        </a:p>
      </dgm:t>
    </dgm:pt>
    <dgm:pt modelId="{BD899B29-7A33-4BBF-B6AE-D26F2B3FE656}">
      <dgm:prSet phldrT="[Text]"/>
      <dgm:spPr/>
      <dgm:t>
        <a:bodyPr/>
        <a:lstStyle/>
        <a:p>
          <a:r>
            <a:rPr lang="en-US" dirty="0">
              <a:solidFill>
                <a:schemeClr val="bg1"/>
              </a:solidFill>
            </a:rPr>
            <a:t>Isolate failures</a:t>
          </a:r>
        </a:p>
      </dgm:t>
    </dgm:pt>
    <dgm:pt modelId="{95C7D438-D104-4EEA-94B9-05F473A128C8}" type="parTrans" cxnId="{84387EDE-FED9-4140-B504-7E0857E77EB5}">
      <dgm:prSet/>
      <dgm:spPr/>
      <dgm:t>
        <a:bodyPr/>
        <a:lstStyle/>
        <a:p>
          <a:endParaRPr lang="en-US">
            <a:solidFill>
              <a:schemeClr val="bg1"/>
            </a:solidFill>
          </a:endParaRPr>
        </a:p>
      </dgm:t>
    </dgm:pt>
    <dgm:pt modelId="{60D2A5AF-8CAE-4A5D-AFD8-8716687B4065}" type="sibTrans" cxnId="{84387EDE-FED9-4140-B504-7E0857E77EB5}">
      <dgm:prSet/>
      <dgm:spPr/>
      <dgm:t>
        <a:bodyPr/>
        <a:lstStyle/>
        <a:p>
          <a:endParaRPr lang="en-US">
            <a:solidFill>
              <a:schemeClr val="bg1"/>
            </a:solidFill>
          </a:endParaRPr>
        </a:p>
      </dgm:t>
    </dgm:pt>
    <dgm:pt modelId="{B9E0FC93-76F3-47E3-9240-40DC157FFB23}">
      <dgm:prSet phldrT="[Text]"/>
      <dgm:spPr/>
      <dgm:t>
        <a:bodyPr/>
        <a:lstStyle/>
        <a:p>
          <a:r>
            <a:rPr lang="en-US" dirty="0">
              <a:solidFill>
                <a:schemeClr val="bg1"/>
              </a:solidFill>
            </a:rPr>
            <a:t>Highly observable</a:t>
          </a:r>
        </a:p>
      </dgm:t>
    </dgm:pt>
    <dgm:pt modelId="{BAD1A08A-E03E-407B-855D-65604FB90801}" type="parTrans" cxnId="{F05C9DB8-F2E1-4775-9515-E6BF9F6BB3A5}">
      <dgm:prSet/>
      <dgm:spPr/>
      <dgm:t>
        <a:bodyPr/>
        <a:lstStyle/>
        <a:p>
          <a:endParaRPr lang="en-US">
            <a:solidFill>
              <a:schemeClr val="bg1"/>
            </a:solidFill>
          </a:endParaRPr>
        </a:p>
      </dgm:t>
    </dgm:pt>
    <dgm:pt modelId="{D102F3BC-C4A6-4FA0-A6CE-7FA5977AF583}" type="sibTrans" cxnId="{F05C9DB8-F2E1-4775-9515-E6BF9F6BB3A5}">
      <dgm:prSet/>
      <dgm:spPr/>
      <dgm:t>
        <a:bodyPr/>
        <a:lstStyle/>
        <a:p>
          <a:endParaRPr lang="en-US">
            <a:solidFill>
              <a:schemeClr val="bg1"/>
            </a:solidFill>
          </a:endParaRPr>
        </a:p>
      </dgm:t>
    </dgm:pt>
    <dgm:pt modelId="{0C8055B4-E969-461D-A59E-F2B70A64A26B}" type="pres">
      <dgm:prSet presAssocID="{FA5D6A6C-6F9D-4A68-9A1F-BA6927E62031}" presName="composite" presStyleCnt="0">
        <dgm:presLayoutVars>
          <dgm:chMax val="1"/>
          <dgm:dir/>
          <dgm:resizeHandles val="exact"/>
        </dgm:presLayoutVars>
      </dgm:prSet>
      <dgm:spPr/>
    </dgm:pt>
    <dgm:pt modelId="{B999CB5F-1197-4FC1-88C9-FDCA28C93BBC}" type="pres">
      <dgm:prSet presAssocID="{FA5D6A6C-6F9D-4A68-9A1F-BA6927E62031}" presName="radial" presStyleCnt="0">
        <dgm:presLayoutVars>
          <dgm:animLvl val="ctr"/>
        </dgm:presLayoutVars>
      </dgm:prSet>
      <dgm:spPr/>
    </dgm:pt>
    <dgm:pt modelId="{A478A1C1-7024-4E7D-A7D2-CBBA6003C95F}" type="pres">
      <dgm:prSet presAssocID="{52069BCF-7A72-4958-BBBB-17B645149A02}" presName="centerShape" presStyleLbl="vennNode1" presStyleIdx="0" presStyleCnt="8"/>
      <dgm:spPr/>
    </dgm:pt>
    <dgm:pt modelId="{EA8AD8DC-8664-499B-A5AB-32C21D0DC571}" type="pres">
      <dgm:prSet presAssocID="{73D3604C-464A-468B-923E-F6CB1F9BF300}" presName="node" presStyleLbl="vennNode1" presStyleIdx="1" presStyleCnt="8">
        <dgm:presLayoutVars>
          <dgm:bulletEnabled val="1"/>
        </dgm:presLayoutVars>
      </dgm:prSet>
      <dgm:spPr/>
    </dgm:pt>
    <dgm:pt modelId="{0571FA58-C996-4182-91D9-971E61C02E4D}" type="pres">
      <dgm:prSet presAssocID="{C57BCBBC-B6A0-4A34-AABC-FDA66F904696}" presName="node" presStyleLbl="vennNode1" presStyleIdx="2" presStyleCnt="8">
        <dgm:presLayoutVars>
          <dgm:bulletEnabled val="1"/>
        </dgm:presLayoutVars>
      </dgm:prSet>
      <dgm:spPr/>
    </dgm:pt>
    <dgm:pt modelId="{AA544954-6327-4C31-99C6-D55CE56C5CB8}" type="pres">
      <dgm:prSet presAssocID="{B9446D45-7635-43D4-B270-F2846F45854C}" presName="node" presStyleLbl="vennNode1" presStyleIdx="3" presStyleCnt="8">
        <dgm:presLayoutVars>
          <dgm:bulletEnabled val="1"/>
        </dgm:presLayoutVars>
      </dgm:prSet>
      <dgm:spPr/>
    </dgm:pt>
    <dgm:pt modelId="{02E67DE1-05A7-4A37-8F31-6274EEBABF0A}" type="pres">
      <dgm:prSet presAssocID="{FD9852DD-E2F7-4E67-924E-4969C7A346D3}" presName="node" presStyleLbl="vennNode1" presStyleIdx="4" presStyleCnt="8">
        <dgm:presLayoutVars>
          <dgm:bulletEnabled val="1"/>
        </dgm:presLayoutVars>
      </dgm:prSet>
      <dgm:spPr/>
    </dgm:pt>
    <dgm:pt modelId="{853D4F1A-FDD4-43FC-B032-945C9D0B15CF}" type="pres">
      <dgm:prSet presAssocID="{54A53354-4986-474C-8772-33F87F777276}" presName="node" presStyleLbl="vennNode1" presStyleIdx="5" presStyleCnt="8">
        <dgm:presLayoutVars>
          <dgm:bulletEnabled val="1"/>
        </dgm:presLayoutVars>
      </dgm:prSet>
      <dgm:spPr/>
    </dgm:pt>
    <dgm:pt modelId="{03C2AA74-2D8E-4C32-AC69-9427433F787F}" type="pres">
      <dgm:prSet presAssocID="{BD899B29-7A33-4BBF-B6AE-D26F2B3FE656}" presName="node" presStyleLbl="vennNode1" presStyleIdx="6" presStyleCnt="8">
        <dgm:presLayoutVars>
          <dgm:bulletEnabled val="1"/>
        </dgm:presLayoutVars>
      </dgm:prSet>
      <dgm:spPr/>
    </dgm:pt>
    <dgm:pt modelId="{129D6A03-FA37-4688-B7C2-D36400A1C77E}" type="pres">
      <dgm:prSet presAssocID="{B9E0FC93-76F3-47E3-9240-40DC157FFB23}" presName="node" presStyleLbl="vennNode1" presStyleIdx="7" presStyleCnt="8">
        <dgm:presLayoutVars>
          <dgm:bulletEnabled val="1"/>
        </dgm:presLayoutVars>
      </dgm:prSet>
      <dgm:spPr/>
    </dgm:pt>
  </dgm:ptLst>
  <dgm:cxnLst>
    <dgm:cxn modelId="{CE70DF3A-66F9-4773-8786-73EC80D304B6}" type="presOf" srcId="{FA5D6A6C-6F9D-4A68-9A1F-BA6927E62031}" destId="{0C8055B4-E969-461D-A59E-F2B70A64A26B}" srcOrd="0" destOrd="0" presId="urn:microsoft.com/office/officeart/2005/8/layout/radial3"/>
    <dgm:cxn modelId="{41669B3E-57FA-4F7D-B499-51DE09A2434C}" srcId="{52069BCF-7A72-4958-BBBB-17B645149A02}" destId="{73D3604C-464A-468B-923E-F6CB1F9BF300}" srcOrd="0" destOrd="0" parTransId="{8C4CDA00-6602-4263-8A8C-298488C3D091}" sibTransId="{D6046EE7-3D47-43C9-9BE0-43A9A91D9EB7}"/>
    <dgm:cxn modelId="{27FB5D66-971A-4C44-A63A-1713D8014BC2}" srcId="{52069BCF-7A72-4958-BBBB-17B645149A02}" destId="{C57BCBBC-B6A0-4A34-AABC-FDA66F904696}" srcOrd="1" destOrd="0" parTransId="{6C2DDC24-BD60-43A0-908F-FAB64314C98D}" sibTransId="{0DEEB634-12EA-497D-AF9E-20F245CF9DC7}"/>
    <dgm:cxn modelId="{F123FA66-4B5D-467B-AD63-4B7E08192086}" type="presOf" srcId="{B9E0FC93-76F3-47E3-9240-40DC157FFB23}" destId="{129D6A03-FA37-4688-B7C2-D36400A1C77E}" srcOrd="0" destOrd="0" presId="urn:microsoft.com/office/officeart/2005/8/layout/radial3"/>
    <dgm:cxn modelId="{0B980867-9169-492A-BFA1-D3E9B8E9DD70}" srcId="{52069BCF-7A72-4958-BBBB-17B645149A02}" destId="{B9446D45-7635-43D4-B270-F2846F45854C}" srcOrd="2" destOrd="0" parTransId="{CE51E50D-9E50-47CC-8EE9-DFF601E72223}" sibTransId="{8DAC6660-F6C3-46B4-8590-BC3B6017E562}"/>
    <dgm:cxn modelId="{41FAD549-29B0-4304-96A5-E3266E5078FA}" type="presOf" srcId="{54A53354-4986-474C-8772-33F87F777276}" destId="{853D4F1A-FDD4-43FC-B032-945C9D0B15CF}" srcOrd="0" destOrd="0" presId="urn:microsoft.com/office/officeart/2005/8/layout/radial3"/>
    <dgm:cxn modelId="{54155370-1893-4959-A89B-31F5E76A0163}" srcId="{52069BCF-7A72-4958-BBBB-17B645149A02}" destId="{54A53354-4986-474C-8772-33F87F777276}" srcOrd="4" destOrd="0" parTransId="{DD754880-8577-4FED-807F-897719B572C1}" sibTransId="{19B65182-A1EF-4C7B-9E94-56F446144B61}"/>
    <dgm:cxn modelId="{15827B74-B727-4051-B249-F0DADA9C964F}" type="presOf" srcId="{73D3604C-464A-468B-923E-F6CB1F9BF300}" destId="{EA8AD8DC-8664-499B-A5AB-32C21D0DC571}" srcOrd="0" destOrd="0" presId="urn:microsoft.com/office/officeart/2005/8/layout/radial3"/>
    <dgm:cxn modelId="{06868F87-E6B3-4945-8844-813BFFD4E4E3}" type="presOf" srcId="{FD9852DD-E2F7-4E67-924E-4969C7A346D3}" destId="{02E67DE1-05A7-4A37-8F31-6274EEBABF0A}" srcOrd="0" destOrd="0" presId="urn:microsoft.com/office/officeart/2005/8/layout/radial3"/>
    <dgm:cxn modelId="{E4C5CA8B-8A58-4280-813D-F3FB0806FA7E}" type="presOf" srcId="{C57BCBBC-B6A0-4A34-AABC-FDA66F904696}" destId="{0571FA58-C996-4182-91D9-971E61C02E4D}" srcOrd="0" destOrd="0" presId="urn:microsoft.com/office/officeart/2005/8/layout/radial3"/>
    <dgm:cxn modelId="{8904D4A4-E9A8-4403-B2C1-6F4C97FE3D2E}" srcId="{FA5D6A6C-6F9D-4A68-9A1F-BA6927E62031}" destId="{52069BCF-7A72-4958-BBBB-17B645149A02}" srcOrd="0" destOrd="0" parTransId="{FF2589C0-74F7-4BDE-94E6-9C5D9CDD8807}" sibTransId="{CEFC5A04-0313-476B-8EE2-08F498B28D82}"/>
    <dgm:cxn modelId="{F05C9DB8-F2E1-4775-9515-E6BF9F6BB3A5}" srcId="{52069BCF-7A72-4958-BBBB-17B645149A02}" destId="{B9E0FC93-76F3-47E3-9240-40DC157FFB23}" srcOrd="6" destOrd="0" parTransId="{BAD1A08A-E03E-407B-855D-65604FB90801}" sibTransId="{D102F3BC-C4A6-4FA0-A6CE-7FA5977AF583}"/>
    <dgm:cxn modelId="{44440ECF-841F-49ED-B6B9-6FF4893299A3}" type="presOf" srcId="{52069BCF-7A72-4958-BBBB-17B645149A02}" destId="{A478A1C1-7024-4E7D-A7D2-CBBA6003C95F}" srcOrd="0" destOrd="0" presId="urn:microsoft.com/office/officeart/2005/8/layout/radial3"/>
    <dgm:cxn modelId="{2956A0CF-D465-4705-9518-DE51D59442F5}" srcId="{52069BCF-7A72-4958-BBBB-17B645149A02}" destId="{FD9852DD-E2F7-4E67-924E-4969C7A346D3}" srcOrd="3" destOrd="0" parTransId="{DE09B25B-A44B-4F8C-8F0B-F1C9B6B67D3B}" sibTransId="{9949823A-CC26-41FC-9982-60277DC75F54}"/>
    <dgm:cxn modelId="{84387EDE-FED9-4140-B504-7E0857E77EB5}" srcId="{52069BCF-7A72-4958-BBBB-17B645149A02}" destId="{BD899B29-7A33-4BBF-B6AE-D26F2B3FE656}" srcOrd="5" destOrd="0" parTransId="{95C7D438-D104-4EEA-94B9-05F473A128C8}" sibTransId="{60D2A5AF-8CAE-4A5D-AFD8-8716687B4065}"/>
    <dgm:cxn modelId="{E9E69FE3-C35D-4434-8DE3-20402C39F0E4}" type="presOf" srcId="{BD899B29-7A33-4BBF-B6AE-D26F2B3FE656}" destId="{03C2AA74-2D8E-4C32-AC69-9427433F787F}" srcOrd="0" destOrd="0" presId="urn:microsoft.com/office/officeart/2005/8/layout/radial3"/>
    <dgm:cxn modelId="{FA13BEFB-F46C-43ED-AC6E-EF684F949397}" type="presOf" srcId="{B9446D45-7635-43D4-B270-F2846F45854C}" destId="{AA544954-6327-4C31-99C6-D55CE56C5CB8}" srcOrd="0" destOrd="0" presId="urn:microsoft.com/office/officeart/2005/8/layout/radial3"/>
    <dgm:cxn modelId="{C563CE56-ADCC-4C71-8CD7-419CC2B40C46}" type="presParOf" srcId="{0C8055B4-E969-461D-A59E-F2B70A64A26B}" destId="{B999CB5F-1197-4FC1-88C9-FDCA28C93BBC}" srcOrd="0" destOrd="0" presId="urn:microsoft.com/office/officeart/2005/8/layout/radial3"/>
    <dgm:cxn modelId="{7C625470-779F-4224-A5A3-FD343ED15C9D}" type="presParOf" srcId="{B999CB5F-1197-4FC1-88C9-FDCA28C93BBC}" destId="{A478A1C1-7024-4E7D-A7D2-CBBA6003C95F}" srcOrd="0" destOrd="0" presId="urn:microsoft.com/office/officeart/2005/8/layout/radial3"/>
    <dgm:cxn modelId="{52AE13DD-331F-4659-938B-D1FA99280D86}" type="presParOf" srcId="{B999CB5F-1197-4FC1-88C9-FDCA28C93BBC}" destId="{EA8AD8DC-8664-499B-A5AB-32C21D0DC571}" srcOrd="1" destOrd="0" presId="urn:microsoft.com/office/officeart/2005/8/layout/radial3"/>
    <dgm:cxn modelId="{330629FA-4D07-462D-B7F8-3A74FAC07601}" type="presParOf" srcId="{B999CB5F-1197-4FC1-88C9-FDCA28C93BBC}" destId="{0571FA58-C996-4182-91D9-971E61C02E4D}" srcOrd="2" destOrd="0" presId="urn:microsoft.com/office/officeart/2005/8/layout/radial3"/>
    <dgm:cxn modelId="{6D004389-EBBE-4D33-B267-183DA73E8297}" type="presParOf" srcId="{B999CB5F-1197-4FC1-88C9-FDCA28C93BBC}" destId="{AA544954-6327-4C31-99C6-D55CE56C5CB8}" srcOrd="3" destOrd="0" presId="urn:microsoft.com/office/officeart/2005/8/layout/radial3"/>
    <dgm:cxn modelId="{C18A1925-19CB-4D62-B951-00D964092307}" type="presParOf" srcId="{B999CB5F-1197-4FC1-88C9-FDCA28C93BBC}" destId="{02E67DE1-05A7-4A37-8F31-6274EEBABF0A}" srcOrd="4" destOrd="0" presId="urn:microsoft.com/office/officeart/2005/8/layout/radial3"/>
    <dgm:cxn modelId="{DA636719-6554-4C9A-A535-93161F160739}" type="presParOf" srcId="{B999CB5F-1197-4FC1-88C9-FDCA28C93BBC}" destId="{853D4F1A-FDD4-43FC-B032-945C9D0B15CF}" srcOrd="5" destOrd="0" presId="urn:microsoft.com/office/officeart/2005/8/layout/radial3"/>
    <dgm:cxn modelId="{56F52CE3-801F-4546-B88D-E9692BCB0A29}" type="presParOf" srcId="{B999CB5F-1197-4FC1-88C9-FDCA28C93BBC}" destId="{03C2AA74-2D8E-4C32-AC69-9427433F787F}" srcOrd="6" destOrd="0" presId="urn:microsoft.com/office/officeart/2005/8/layout/radial3"/>
    <dgm:cxn modelId="{CA97183D-0D31-470D-BC8D-AC6F324001A3}" type="presParOf" srcId="{B999CB5F-1197-4FC1-88C9-FDCA28C93BBC}" destId="{129D6A03-FA37-4688-B7C2-D36400A1C77E}" srcOrd="7"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8A1C1-7024-4E7D-A7D2-CBBA6003C95F}">
      <dsp:nvSpPr>
        <dsp:cNvPr id="0" name=""/>
        <dsp:cNvSpPr/>
      </dsp:nvSpPr>
      <dsp:spPr>
        <a:xfrm>
          <a:off x="1333448" y="1112400"/>
          <a:ext cx="2660752" cy="2660752"/>
        </a:xfrm>
        <a:prstGeom prst="ellipse">
          <a:avLst/>
        </a:prstGeom>
        <a:solidFill>
          <a:schemeClr val="accent2">
            <a:lumMod val="60000"/>
            <a:lumOff val="4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chemeClr val="tx1"/>
              </a:solidFill>
            </a:rPr>
            <a:t>Microservices</a:t>
          </a:r>
        </a:p>
      </dsp:txBody>
      <dsp:txXfrm>
        <a:off x="1723106" y="1502058"/>
        <a:ext cx="1881436" cy="1881436"/>
      </dsp:txXfrm>
    </dsp:sp>
    <dsp:sp modelId="{EA8AD8DC-8664-499B-A5AB-32C21D0DC571}">
      <dsp:nvSpPr>
        <dsp:cNvPr id="0" name=""/>
        <dsp:cNvSpPr/>
      </dsp:nvSpPr>
      <dsp:spPr>
        <a:xfrm>
          <a:off x="1998636" y="43849"/>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Modeled around business concepts</a:t>
          </a:r>
        </a:p>
      </dsp:txBody>
      <dsp:txXfrm>
        <a:off x="2193465" y="238678"/>
        <a:ext cx="940718" cy="940718"/>
      </dsp:txXfrm>
    </dsp:sp>
    <dsp:sp modelId="{0571FA58-C996-4182-91D9-971E61C02E4D}">
      <dsp:nvSpPr>
        <dsp:cNvPr id="0" name=""/>
        <dsp:cNvSpPr/>
      </dsp:nvSpPr>
      <dsp:spPr>
        <a:xfrm>
          <a:off x="3354128" y="696619"/>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Culture of Automation</a:t>
          </a:r>
        </a:p>
      </dsp:txBody>
      <dsp:txXfrm>
        <a:off x="3548957" y="891448"/>
        <a:ext cx="940718" cy="940718"/>
      </dsp:txXfrm>
    </dsp:sp>
    <dsp:sp modelId="{AA544954-6327-4C31-99C6-D55CE56C5CB8}">
      <dsp:nvSpPr>
        <dsp:cNvPr id="0" name=""/>
        <dsp:cNvSpPr/>
      </dsp:nvSpPr>
      <dsp:spPr>
        <a:xfrm>
          <a:off x="3688907" y="2163381"/>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Hide implementation details</a:t>
          </a:r>
        </a:p>
      </dsp:txBody>
      <dsp:txXfrm>
        <a:off x="3883736" y="2358210"/>
        <a:ext cx="940718" cy="940718"/>
      </dsp:txXfrm>
    </dsp:sp>
    <dsp:sp modelId="{02E67DE1-05A7-4A37-8F31-6274EEBABF0A}">
      <dsp:nvSpPr>
        <dsp:cNvPr id="0" name=""/>
        <dsp:cNvSpPr/>
      </dsp:nvSpPr>
      <dsp:spPr>
        <a:xfrm>
          <a:off x="2750878" y="3339633"/>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Decentralized</a:t>
          </a:r>
        </a:p>
      </dsp:txBody>
      <dsp:txXfrm>
        <a:off x="2945707" y="3534462"/>
        <a:ext cx="940718" cy="940718"/>
      </dsp:txXfrm>
    </dsp:sp>
    <dsp:sp modelId="{853D4F1A-FDD4-43FC-B032-945C9D0B15CF}">
      <dsp:nvSpPr>
        <dsp:cNvPr id="0" name=""/>
        <dsp:cNvSpPr/>
      </dsp:nvSpPr>
      <dsp:spPr>
        <a:xfrm>
          <a:off x="1246395" y="3339633"/>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Independently deployed</a:t>
          </a:r>
        </a:p>
      </dsp:txBody>
      <dsp:txXfrm>
        <a:off x="1441224" y="3534462"/>
        <a:ext cx="940718" cy="940718"/>
      </dsp:txXfrm>
    </dsp:sp>
    <dsp:sp modelId="{03C2AA74-2D8E-4C32-AC69-9427433F787F}">
      <dsp:nvSpPr>
        <dsp:cNvPr id="0" name=""/>
        <dsp:cNvSpPr/>
      </dsp:nvSpPr>
      <dsp:spPr>
        <a:xfrm>
          <a:off x="308365" y="2163381"/>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Isolate failures</a:t>
          </a:r>
        </a:p>
      </dsp:txBody>
      <dsp:txXfrm>
        <a:off x="503194" y="2358210"/>
        <a:ext cx="940718" cy="940718"/>
      </dsp:txXfrm>
    </dsp:sp>
    <dsp:sp modelId="{129D6A03-FA37-4688-B7C2-D36400A1C77E}">
      <dsp:nvSpPr>
        <dsp:cNvPr id="0" name=""/>
        <dsp:cNvSpPr/>
      </dsp:nvSpPr>
      <dsp:spPr>
        <a:xfrm>
          <a:off x="643144" y="696619"/>
          <a:ext cx="1330376" cy="133037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rPr>
            <a:t>Highly observable</a:t>
          </a:r>
        </a:p>
      </dsp:txBody>
      <dsp:txXfrm>
        <a:off x="837973" y="891448"/>
        <a:ext cx="940718" cy="940718"/>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18.02.2018</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18.02.2018</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92867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2/18/2018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101</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156857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6129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CFD207A-07DF-40AD-A916-9872E089CE7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80342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657007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684441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593586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22067015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2/18/2018 10:15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439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2/18/2018 10:15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129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2545332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726" y="1282304"/>
            <a:ext cx="7887027" cy="2139553"/>
          </a:xfrm>
        </p:spPr>
        <p:txBody>
          <a:bodyPr anchor="b"/>
          <a:lstStyle>
            <a:lvl1pPr algn="l">
              <a:defRPr sz="4499">
                <a:latin typeface="Segoe UI Semibold" panose="020B0702040204020203" pitchFamily="34" charset="0"/>
                <a:cs typeface="Segoe UI Semibold" panose="020B0702040204020203" pitchFamily="34" charset="0"/>
              </a:defRPr>
            </a:lvl1pPr>
          </a:lstStyle>
          <a:p>
            <a:r>
              <a:rPr lang="en-US"/>
              <a:t>Click to edit Master title style</a:t>
            </a:r>
            <a:endParaRPr lang="de-AT"/>
          </a:p>
        </p:txBody>
      </p:sp>
      <p:sp>
        <p:nvSpPr>
          <p:cNvPr id="3" name="Text Placeholder 2"/>
          <p:cNvSpPr>
            <a:spLocks noGrp="1"/>
          </p:cNvSpPr>
          <p:nvPr>
            <p:ph type="body" idx="1"/>
          </p:nvPr>
        </p:nvSpPr>
        <p:spPr>
          <a:xfrm>
            <a:off x="623726" y="3442098"/>
            <a:ext cx="7887027" cy="1125140"/>
          </a:xfrm>
        </p:spPr>
        <p:txBody>
          <a:bodyPr/>
          <a:lstStyle>
            <a:lvl1pPr marL="0" indent="0">
              <a:buNone/>
              <a:defRPr sz="1800">
                <a:latin typeface="Segoe UI Light" panose="020B0502040204020203" pitchFamily="34" charset="0"/>
                <a:cs typeface="Segoe UI Light" panose="020B0502040204020203" pitchFamily="34" charset="0"/>
              </a:defRPr>
            </a:lvl1pPr>
            <a:lvl2pPr marL="342809" indent="0">
              <a:buNone/>
              <a:defRPr sz="1500"/>
            </a:lvl2pPr>
            <a:lvl3pPr marL="685617" indent="0">
              <a:buNone/>
              <a:defRPr sz="1350"/>
            </a:lvl3pPr>
            <a:lvl4pPr marL="1028426" indent="0">
              <a:buNone/>
              <a:defRPr sz="1200"/>
            </a:lvl4pPr>
            <a:lvl5pPr marL="1371234" indent="0">
              <a:buNone/>
              <a:defRPr sz="1200"/>
            </a:lvl5pPr>
            <a:lvl6pPr marL="1714043" indent="0">
              <a:buNone/>
              <a:defRPr sz="1200"/>
            </a:lvl6pPr>
            <a:lvl7pPr marL="2056851" indent="0">
              <a:buNone/>
              <a:defRPr sz="1200"/>
            </a:lvl7pPr>
            <a:lvl8pPr marL="2399660" indent="0">
              <a:buNone/>
              <a:defRPr sz="1200"/>
            </a:lvl8pPr>
            <a:lvl9pPr marL="2742468" indent="0">
              <a:buNone/>
              <a:defRPr sz="1200"/>
            </a:lvl9pPr>
          </a:lstStyle>
          <a:p>
            <a:pPr lvl="0"/>
            <a:r>
              <a:rPr lang="en-US"/>
              <a:t>Edit Master text styles</a:t>
            </a:r>
          </a:p>
        </p:txBody>
      </p:sp>
    </p:spTree>
    <p:extLst>
      <p:ext uri="{BB962C8B-B14F-4D97-AF65-F5344CB8AC3E}">
        <p14:creationId xmlns:p14="http://schemas.microsoft.com/office/powerpoint/2010/main" val="7035517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622" y="285750"/>
            <a:ext cx="7772757" cy="503802"/>
          </a:xfrm>
        </p:spPr>
        <p:txBody>
          <a:bodyPr/>
          <a:lstStyle>
            <a:lvl1pPr algn="l">
              <a:defRPr>
                <a:latin typeface="Segoe UI Semibold" panose="020B0702040204020203" pitchFamily="34" charset="0"/>
                <a:cs typeface="Segoe UI Semibold" panose="020B0702040204020203" pitchFamily="34" charset="0"/>
              </a:defRPr>
            </a:lvl1pPr>
          </a:lstStyle>
          <a:p>
            <a:r>
              <a:rPr lang="en-US" dirty="0"/>
              <a:t>Click to edit Master title style</a:t>
            </a:r>
            <a:endParaRPr lang="de-AT" dirty="0"/>
          </a:p>
        </p:txBody>
      </p:sp>
      <p:sp>
        <p:nvSpPr>
          <p:cNvPr id="3" name="Content Placeholder 2"/>
          <p:cNvSpPr>
            <a:spLocks noGrp="1"/>
          </p:cNvSpPr>
          <p:nvPr>
            <p:ph idx="1"/>
          </p:nvPr>
        </p:nvSpPr>
        <p:spPr>
          <a:xfrm>
            <a:off x="685622" y="897564"/>
            <a:ext cx="7772757" cy="3510390"/>
          </a:xfrm>
        </p:spPr>
        <p:txBody>
          <a:bodyPr/>
          <a:lstStyle>
            <a:lvl1pPr marL="0" indent="0">
              <a:spcBef>
                <a:spcPts val="1350"/>
              </a:spcBef>
              <a:buNone/>
              <a:defRPr>
                <a:latin typeface="Segoe UI Light" panose="020B0502040204020203" pitchFamily="34" charset="0"/>
                <a:cs typeface="Segoe UI Light" panose="020B0502040204020203" pitchFamily="34" charset="0"/>
              </a:defRPr>
            </a:lvl1pPr>
            <a:lvl2pPr marL="133314" indent="0">
              <a:spcBef>
                <a:spcPts val="0"/>
              </a:spcBef>
              <a:buNone/>
              <a:defRPr sz="1800">
                <a:latin typeface="Segoe UI Light" panose="020B0502040204020203" pitchFamily="34" charset="0"/>
                <a:cs typeface="Segoe UI Light" panose="020B0502040204020203" pitchFamily="34" charset="0"/>
              </a:defRPr>
            </a:lvl2pPr>
            <a:lvl3pPr marL="270200" indent="0">
              <a:buNone/>
              <a:defRPr sz="1500">
                <a:latin typeface="Segoe UI Light" panose="020B0502040204020203" pitchFamily="34" charset="0"/>
                <a:cs typeface="Segoe UI Light" panose="020B0502040204020203" pitchFamily="34" charset="0"/>
              </a:defRPr>
            </a:lvl3pPr>
            <a:lvl4pPr marL="403515" indent="0">
              <a:buNone/>
              <a:defRPr sz="1350">
                <a:latin typeface="Segoe UI Light" panose="020B0502040204020203" pitchFamily="34" charset="0"/>
                <a:cs typeface="Segoe UI Light" panose="020B0502040204020203" pitchFamily="34" charset="0"/>
              </a:defRPr>
            </a:lvl4pPr>
            <a:lvl5pPr marL="539210" indent="0">
              <a:buNone/>
              <a:defRPr sz="1350">
                <a:latin typeface="Segoe UI Light" panose="020B0502040204020203" pitchFamily="34" charset="0"/>
                <a:cs typeface="Segoe UI Light"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de-AT" dirty="0"/>
          </a:p>
        </p:txBody>
      </p:sp>
      <p:sp>
        <p:nvSpPr>
          <p:cNvPr id="5" name="Text Placeholder 4"/>
          <p:cNvSpPr>
            <a:spLocks noGrp="1"/>
          </p:cNvSpPr>
          <p:nvPr>
            <p:ph type="body" sz="quarter" idx="10"/>
          </p:nvPr>
        </p:nvSpPr>
        <p:spPr>
          <a:xfrm>
            <a:off x="685621" y="4407954"/>
            <a:ext cx="7773798"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9726436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375361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de">
    <p:spTree>
      <p:nvGrpSpPr>
        <p:cNvPr id="1" name=""/>
        <p:cNvGrpSpPr/>
        <p:nvPr/>
      </p:nvGrpSpPr>
      <p:grpSpPr>
        <a:xfrm>
          <a:off x="0" y="0"/>
          <a:ext cx="0" cy="0"/>
          <a:chOff x="0" y="0"/>
          <a:chExt cx="0" cy="0"/>
        </a:xfrm>
      </p:grpSpPr>
      <p:sp>
        <p:nvSpPr>
          <p:cNvPr id="2" name="Title 1"/>
          <p:cNvSpPr>
            <a:spLocks noGrp="1"/>
          </p:cNvSpPr>
          <p:nvPr>
            <p:ph type="title"/>
          </p:nvPr>
        </p:nvSpPr>
        <p:spPr>
          <a:xfrm>
            <a:off x="685622" y="285750"/>
            <a:ext cx="7772757" cy="503802"/>
          </a:xfrm>
        </p:spPr>
        <p:txBody>
          <a:bodyPr/>
          <a:lstStyle>
            <a:lvl1pPr algn="l">
              <a:defRPr>
                <a:latin typeface="Segoe UI Semibold" panose="020B0702040204020203" pitchFamily="34" charset="0"/>
                <a:cs typeface="Segoe UI Semibold" panose="020B0702040204020203" pitchFamily="34" charset="0"/>
              </a:defRPr>
            </a:lvl1pPr>
          </a:lstStyle>
          <a:p>
            <a:r>
              <a:rPr lang="en-US" dirty="0"/>
              <a:t>Click to edit Master title style</a:t>
            </a:r>
            <a:endParaRPr lang="de-AT" dirty="0"/>
          </a:p>
        </p:txBody>
      </p:sp>
      <p:sp>
        <p:nvSpPr>
          <p:cNvPr id="3" name="Content Placeholder 2"/>
          <p:cNvSpPr>
            <a:spLocks noGrp="1"/>
          </p:cNvSpPr>
          <p:nvPr>
            <p:ph idx="1"/>
          </p:nvPr>
        </p:nvSpPr>
        <p:spPr>
          <a:xfrm>
            <a:off x="685622" y="843558"/>
            <a:ext cx="7772757" cy="3564396"/>
          </a:xfrm>
        </p:spPr>
        <p:txBody>
          <a:bodyPr/>
          <a:lstStyle>
            <a:lvl1pPr marL="0" indent="0">
              <a:spcBef>
                <a:spcPts val="0"/>
              </a:spcBef>
              <a:buNone/>
              <a:tabLst>
                <a:tab pos="269009" algn="l"/>
                <a:tab pos="538019" algn="l"/>
                <a:tab pos="805839" algn="l"/>
                <a:tab pos="1074848" algn="l"/>
                <a:tab pos="1343858" algn="l"/>
                <a:tab pos="1612867" algn="l"/>
                <a:tab pos="1884257" algn="l"/>
                <a:tab pos="2153267" algn="l"/>
                <a:tab pos="2422276" algn="l"/>
                <a:tab pos="2691286" algn="l"/>
                <a:tab pos="2959104" algn="l"/>
                <a:tab pos="3228114" algn="l"/>
              </a:tabLst>
              <a:defRPr sz="1200">
                <a:latin typeface="Lucida Console" panose="020B0609040504020204" pitchFamily="49" charset="0"/>
                <a:cs typeface="Segoe UI Light" panose="020B0502040204020203" pitchFamily="34" charset="0"/>
              </a:defRPr>
            </a:lvl1pPr>
            <a:lvl2pPr marL="133314" indent="0">
              <a:spcBef>
                <a:spcPts val="0"/>
              </a:spcBef>
              <a:buNone/>
              <a:defRPr sz="1350">
                <a:latin typeface="Lucida Console" panose="020B0609040504020204" pitchFamily="49" charset="0"/>
                <a:cs typeface="Segoe UI Light" panose="020B0502040204020203" pitchFamily="34" charset="0"/>
              </a:defRPr>
            </a:lvl2pPr>
            <a:lvl3pPr marL="270200" indent="0">
              <a:buNone/>
              <a:defRPr sz="1200">
                <a:latin typeface="Lucida Console" panose="020B0609040504020204" pitchFamily="49" charset="0"/>
                <a:cs typeface="Segoe UI Light" panose="020B0502040204020203" pitchFamily="34" charset="0"/>
              </a:defRPr>
            </a:lvl3pPr>
            <a:lvl4pPr marL="403515" indent="0">
              <a:buNone/>
              <a:defRPr sz="1050">
                <a:latin typeface="Lucida Console" panose="020B0609040504020204" pitchFamily="49" charset="0"/>
                <a:cs typeface="Segoe UI Light" panose="020B0502040204020203" pitchFamily="34" charset="0"/>
              </a:defRPr>
            </a:lvl4pPr>
            <a:lvl5pPr marL="539210" indent="0">
              <a:buNone/>
              <a:defRPr sz="1050">
                <a:latin typeface="Lucida Console" panose="020B0609040504020204" pitchFamily="49" charset="0"/>
                <a:cs typeface="Segoe UI Light" panose="020B0502040204020203" pitchFamily="34" charset="0"/>
              </a:defRPr>
            </a:lvl5pPr>
          </a:lstStyle>
          <a:p>
            <a:pPr lvl="0"/>
            <a:r>
              <a:rPr lang="en-US" dirty="0"/>
              <a:t>Edit Master text styles</a:t>
            </a:r>
          </a:p>
        </p:txBody>
      </p:sp>
      <p:sp>
        <p:nvSpPr>
          <p:cNvPr id="4" name="Text Placeholder 4"/>
          <p:cNvSpPr>
            <a:spLocks noGrp="1"/>
          </p:cNvSpPr>
          <p:nvPr>
            <p:ph type="body" sz="quarter" idx="10"/>
          </p:nvPr>
        </p:nvSpPr>
        <p:spPr>
          <a:xfrm>
            <a:off x="685621" y="4407954"/>
            <a:ext cx="7773798"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379296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15685242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967840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314974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5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4255086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42515-E7EA-4A7D-A94C-CAE838DA8DD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73206C-3700-46E5-9F9E-9B854E15F199}"/>
              </a:ext>
            </a:extLst>
          </p:cNvPr>
          <p:cNvSpPr>
            <a:spLocks noGrp="1"/>
          </p:cNvSpPr>
          <p:nvPr>
            <p:ph type="dt" sz="half" idx="10"/>
          </p:nvPr>
        </p:nvSpPr>
        <p:spPr/>
        <p:txBody>
          <a:bodyPr/>
          <a:lstStyle/>
          <a:p>
            <a:fld id="{AFAAA849-1D6E-40B2-B057-39C83678EF33}" type="datetimeFigureOut">
              <a:rPr lang="en-US" smtClean="0"/>
              <a:t>2/18/2018</a:t>
            </a:fld>
            <a:endParaRPr lang="en-US"/>
          </a:p>
        </p:txBody>
      </p:sp>
      <p:sp>
        <p:nvSpPr>
          <p:cNvPr id="4" name="Footer Placeholder 3">
            <a:extLst>
              <a:ext uri="{FF2B5EF4-FFF2-40B4-BE49-F238E27FC236}">
                <a16:creationId xmlns:a16="http://schemas.microsoft.com/office/drawing/2014/main" id="{A2D6C769-8578-475A-838C-99F82C5BCE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55674C-D319-4323-9A8C-BADDE914BDF1}"/>
              </a:ext>
            </a:extLst>
          </p:cNvPr>
          <p:cNvSpPr>
            <a:spLocks noGrp="1"/>
          </p:cNvSpPr>
          <p:nvPr>
            <p:ph type="sldNum" sz="quarter" idx="12"/>
          </p:nvPr>
        </p:nvSpPr>
        <p:spPr/>
        <p:txBody>
          <a:bodyPr/>
          <a:lstStyle/>
          <a:p>
            <a:fld id="{4E496B1D-8E75-41C7-93E2-071D5C87766A}" type="slidenum">
              <a:rPr lang="en-US" smtClean="0"/>
              <a:t>‹#›</a:t>
            </a:fld>
            <a:endParaRPr lang="en-US"/>
          </a:p>
        </p:txBody>
      </p:sp>
    </p:spTree>
    <p:extLst>
      <p:ext uri="{BB962C8B-B14F-4D97-AF65-F5344CB8AC3E}">
        <p14:creationId xmlns:p14="http://schemas.microsoft.com/office/powerpoint/2010/main" val="71810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1D6D-0F12-4CD2-8FD3-A49D481D92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3694A2-CD74-481C-9653-8AF1DC493C3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5F63CD-BA47-4893-98F9-B0B5BCC19CFE}"/>
              </a:ext>
            </a:extLst>
          </p:cNvPr>
          <p:cNvSpPr>
            <a:spLocks noGrp="1"/>
          </p:cNvSpPr>
          <p:nvPr>
            <p:ph type="dt" sz="half" idx="10"/>
          </p:nvPr>
        </p:nvSpPr>
        <p:spPr/>
        <p:txBody>
          <a:bodyPr/>
          <a:lstStyle/>
          <a:p>
            <a:fld id="{AFAAA849-1D6E-40B2-B057-39C83678EF33}" type="datetimeFigureOut">
              <a:rPr lang="en-US" smtClean="0"/>
              <a:t>2/18/2018</a:t>
            </a:fld>
            <a:endParaRPr lang="en-US"/>
          </a:p>
        </p:txBody>
      </p:sp>
      <p:sp>
        <p:nvSpPr>
          <p:cNvPr id="5" name="Footer Placeholder 4">
            <a:extLst>
              <a:ext uri="{FF2B5EF4-FFF2-40B4-BE49-F238E27FC236}">
                <a16:creationId xmlns:a16="http://schemas.microsoft.com/office/drawing/2014/main" id="{59A49D36-BECE-4BEA-B68E-E0A53DF4A6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1AA3E-992B-41D0-B212-DB41E4AFCF84}"/>
              </a:ext>
            </a:extLst>
          </p:cNvPr>
          <p:cNvSpPr>
            <a:spLocks noGrp="1"/>
          </p:cNvSpPr>
          <p:nvPr>
            <p:ph type="sldNum" sz="quarter" idx="12"/>
          </p:nvPr>
        </p:nvSpPr>
        <p:spPr/>
        <p:txBody>
          <a:bodyPr/>
          <a:lstStyle/>
          <a:p>
            <a:fld id="{4E496B1D-8E75-41C7-93E2-071D5C87766A}" type="slidenum">
              <a:rPr lang="en-US" smtClean="0"/>
              <a:t>‹#›</a:t>
            </a:fld>
            <a:endParaRPr lang="en-US"/>
          </a:p>
        </p:txBody>
      </p:sp>
    </p:spTree>
    <p:extLst>
      <p:ext uri="{BB962C8B-B14F-4D97-AF65-F5344CB8AC3E}">
        <p14:creationId xmlns:p14="http://schemas.microsoft.com/office/powerpoint/2010/main" val="17670293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313162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400370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8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923048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9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38034139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0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1669248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1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0865695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2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15629484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3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23247164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4_Dem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72796" t="38856"/>
          <a:stretch/>
        </p:blipFill>
        <p:spPr>
          <a:xfrm>
            <a:off x="685621" y="897564"/>
            <a:ext cx="2815202" cy="3560136"/>
          </a:xfrm>
          <a:prstGeom prst="rect">
            <a:avLst/>
          </a:prstGeom>
        </p:spPr>
      </p:pic>
      <p:sp>
        <p:nvSpPr>
          <p:cNvPr id="2" name="Title 1"/>
          <p:cNvSpPr>
            <a:spLocks noGrp="1"/>
          </p:cNvSpPr>
          <p:nvPr>
            <p:ph type="title"/>
          </p:nvPr>
        </p:nvSpPr>
        <p:spPr>
          <a:xfrm>
            <a:off x="685622" y="285750"/>
            <a:ext cx="7772757" cy="557808"/>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lvl1pPr algn="l">
              <a:defRPr lang="de-AT">
                <a:latin typeface="Segoe UI Semibold" panose="020B0702040204020203" pitchFamily="34" charset="0"/>
                <a:cs typeface="Segoe UI Semibold" panose="020B0702040204020203" pitchFamily="34" charset="0"/>
              </a:defRPr>
            </a:lvl1pPr>
          </a:lstStyle>
          <a:p>
            <a:pPr lvl="0" algn="l"/>
            <a:r>
              <a:rPr lang="en-US"/>
              <a:t>Click to edit Master title style</a:t>
            </a:r>
            <a:endParaRPr lang="de-AT"/>
          </a:p>
        </p:txBody>
      </p:sp>
      <p:sp>
        <p:nvSpPr>
          <p:cNvPr id="4" name="Content Placeholder 3"/>
          <p:cNvSpPr>
            <a:spLocks noGrp="1"/>
          </p:cNvSpPr>
          <p:nvPr>
            <p:ph sz="half" idx="2"/>
          </p:nvPr>
        </p:nvSpPr>
        <p:spPr>
          <a:xfrm>
            <a:off x="3654137" y="897564"/>
            <a:ext cx="4804242" cy="3510390"/>
          </a:xfr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dirty="0">
                <a:latin typeface="Segoe UI Light" panose="020B0502040204020203" pitchFamily="34" charset="0"/>
                <a:cs typeface="Segoe UI Light" panose="020B0502040204020203" pitchFamily="34" charset="0"/>
              </a:defRPr>
            </a:lvl1pPr>
            <a:lvl2pPr>
              <a:defRPr lang="en-US" sz="1800" dirty="0">
                <a:latin typeface="Segoe UI Light" panose="020B0502040204020203" pitchFamily="34" charset="0"/>
                <a:cs typeface="Segoe UI Light" panose="020B0502040204020203" pitchFamily="34" charset="0"/>
              </a:defRPr>
            </a:lvl2pPr>
            <a:lvl3pPr>
              <a:defRPr lang="en-US" sz="1500" dirty="0">
                <a:latin typeface="Segoe UI Light" panose="020B0502040204020203" pitchFamily="34" charset="0"/>
                <a:cs typeface="Segoe UI Light" panose="020B0502040204020203" pitchFamily="34" charset="0"/>
              </a:defRPr>
            </a:lvl3pPr>
            <a:lvl4pPr>
              <a:defRPr lang="en-US" sz="1350" dirty="0">
                <a:latin typeface="Segoe UI Light" panose="020B0502040204020203" pitchFamily="34" charset="0"/>
                <a:cs typeface="Segoe UI Light" panose="020B0502040204020203" pitchFamily="34" charset="0"/>
              </a:defRPr>
            </a:lvl4pPr>
            <a:lvl5pPr>
              <a:defRPr lang="de-AT" sz="1350" dirty="0">
                <a:latin typeface="Segoe UI Light" panose="020B0502040204020203" pitchFamily="34" charset="0"/>
                <a:cs typeface="Segoe UI Light" panose="020B0502040204020203" pitchFamily="34" charset="0"/>
              </a:defRPr>
            </a:lvl5pPr>
          </a:lstStyle>
          <a:p>
            <a:pPr marL="0" lvl="0" indent="0">
              <a:spcBef>
                <a:spcPts val="1350"/>
              </a:spcBef>
              <a:buNone/>
            </a:pPr>
            <a:r>
              <a:rPr lang="en-US" dirty="0"/>
              <a:t>Edit Master text styles</a:t>
            </a:r>
          </a:p>
          <a:p>
            <a:pPr marL="133314" lvl="1" indent="0">
              <a:spcBef>
                <a:spcPts val="0"/>
              </a:spcBef>
              <a:buNone/>
            </a:pPr>
            <a:r>
              <a:rPr lang="en-US" dirty="0"/>
              <a:t>Second level</a:t>
            </a:r>
          </a:p>
          <a:p>
            <a:pPr marL="270200" lvl="2" indent="0">
              <a:buNone/>
            </a:pPr>
            <a:r>
              <a:rPr lang="en-US" dirty="0"/>
              <a:t>Third level</a:t>
            </a:r>
          </a:p>
          <a:p>
            <a:pPr marL="403515" lvl="3" indent="0">
              <a:buNone/>
            </a:pPr>
            <a:r>
              <a:rPr lang="en-US" dirty="0"/>
              <a:t>Fourth level</a:t>
            </a:r>
          </a:p>
          <a:p>
            <a:pPr marL="539210" lvl="4" indent="0">
              <a:buNone/>
            </a:pPr>
            <a:r>
              <a:rPr lang="en-US" dirty="0"/>
              <a:t>Fifth level</a:t>
            </a:r>
            <a:endParaRPr lang="de-AT" dirty="0"/>
          </a:p>
        </p:txBody>
      </p:sp>
      <p:sp>
        <p:nvSpPr>
          <p:cNvPr id="5" name="Rectangle 4"/>
          <p:cNvSpPr/>
          <p:nvPr userDrawn="1"/>
        </p:nvSpPr>
        <p:spPr bwMode="auto">
          <a:xfrm>
            <a:off x="685622" y="897564"/>
            <a:ext cx="2806539" cy="3560136"/>
          </a:xfrm>
          <a:prstGeom prst="rect">
            <a:avLst/>
          </a:prstGeom>
          <a:noFill/>
          <a:ln w="9525" cap="flat" cmpd="sng" algn="ctr">
            <a:no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marL="0" marR="0" indent="0" algn="l" defTabSz="685617" rtl="0" eaLnBrk="0" fontAlgn="base" latinLnBrk="0" hangingPunct="0">
              <a:lnSpc>
                <a:spcPct val="100000"/>
              </a:lnSpc>
              <a:spcBef>
                <a:spcPct val="0"/>
              </a:spcBef>
              <a:spcAft>
                <a:spcPct val="0"/>
              </a:spcAft>
              <a:buClrTx/>
              <a:buSzTx/>
              <a:buFontTx/>
              <a:buNone/>
              <a:tabLst/>
            </a:pPr>
            <a:r>
              <a:rPr kumimoji="0" lang="de-AT" sz="3599" b="0" i="0" u="none" strike="noStrike" cap="none" normalizeH="0" baseline="0" dirty="0">
                <a:ln>
                  <a:noFill/>
                </a:ln>
                <a:solidFill>
                  <a:schemeClr val="bg1"/>
                </a:solidFill>
                <a:effectLst/>
                <a:latin typeface="Segoe UI Semibold" panose="020B0702040204020203" pitchFamily="34" charset="0"/>
                <a:ea typeface="ＭＳ Ｐゴシック" panose="020B0600070205080204" pitchFamily="34" charset="-128"/>
                <a:cs typeface="Segoe UI Semibold" panose="020B0702040204020203" pitchFamily="34" charset="0"/>
              </a:rPr>
              <a:t>Demo</a:t>
            </a:r>
          </a:p>
        </p:txBody>
      </p:sp>
      <p:sp>
        <p:nvSpPr>
          <p:cNvPr id="7" name="Text Placeholder 4"/>
          <p:cNvSpPr>
            <a:spLocks noGrp="1"/>
          </p:cNvSpPr>
          <p:nvPr>
            <p:ph type="body" sz="quarter" idx="10"/>
          </p:nvPr>
        </p:nvSpPr>
        <p:spPr>
          <a:xfrm>
            <a:off x="3654137" y="4407954"/>
            <a:ext cx="4805281" cy="157758"/>
          </a:xfrm>
        </p:spPr>
        <p:txBody>
          <a:bodyPr/>
          <a:lstStyle>
            <a:lvl1pPr marL="0" indent="0">
              <a:buNone/>
              <a:defRPr sz="750">
                <a:latin typeface="Segoe UI Light" panose="020B0502040204020203" pitchFamily="34" charset="0"/>
                <a:cs typeface="Segoe UI Light" panose="020B0502040204020203" pitchFamily="34" charset="0"/>
              </a:defRPr>
            </a:lvl1pPr>
            <a:lvl2pPr marL="342809" indent="0">
              <a:buNone/>
              <a:defRPr sz="750">
                <a:latin typeface="Segoe UI Light" panose="020B0502040204020203" pitchFamily="34" charset="0"/>
                <a:cs typeface="Segoe UI Light" panose="020B0502040204020203" pitchFamily="34" charset="0"/>
              </a:defRPr>
            </a:lvl2pPr>
            <a:lvl3pPr marL="685617" indent="0">
              <a:buNone/>
              <a:defRPr sz="750">
                <a:latin typeface="Segoe UI Light" panose="020B0502040204020203" pitchFamily="34" charset="0"/>
                <a:cs typeface="Segoe UI Light" panose="020B0502040204020203" pitchFamily="34" charset="0"/>
              </a:defRPr>
            </a:lvl3pPr>
            <a:lvl4pPr marL="1028426" indent="0">
              <a:buNone/>
              <a:defRPr sz="750">
                <a:latin typeface="Segoe UI Light" panose="020B0502040204020203" pitchFamily="34" charset="0"/>
                <a:cs typeface="Segoe UI Light" panose="020B0502040204020203" pitchFamily="34" charset="0"/>
              </a:defRPr>
            </a:lvl4pPr>
            <a:lvl5pPr marL="1371234" indent="0">
              <a:buNone/>
              <a:defRPr sz="750">
                <a:latin typeface="Segoe UI Light" panose="020B0502040204020203" pitchFamily="34" charset="0"/>
                <a:cs typeface="Segoe UI Light" panose="020B0502040204020203" pitchFamily="34" charset="0"/>
              </a:defRPr>
            </a:lvl5pPr>
          </a:lstStyle>
          <a:p>
            <a:pPr lvl="0"/>
            <a:r>
              <a:rPr lang="en-US" dirty="0"/>
              <a:t>Edit Master text styles</a:t>
            </a:r>
            <a:endParaRPr lang="de-AT" dirty="0"/>
          </a:p>
        </p:txBody>
      </p:sp>
    </p:spTree>
    <p:extLst>
      <p:ext uri="{BB962C8B-B14F-4D97-AF65-F5344CB8AC3E}">
        <p14:creationId xmlns:p14="http://schemas.microsoft.com/office/powerpoint/2010/main" val="12070853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6397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631967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2047865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864397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7534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209273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013018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7176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80448918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148217222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9016117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08411492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838140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68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434618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17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302014509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4215569726"/>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2.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709" r:id="rId17"/>
    <p:sldLayoutId id="2147483710" r:id="rId18"/>
    <p:sldLayoutId id="2147483711" r:id="rId19"/>
    <p:sldLayoutId id="2147483712" r:id="rId20"/>
    <p:sldLayoutId id="2147483713" r:id="rId21"/>
    <p:sldLayoutId id="2147483714" r:id="rId22"/>
    <p:sldLayoutId id="2147483715"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9722886"/>
      </p:ext>
    </p:extLst>
  </p:cSld>
  <p:clrMap bg1="dk1" tx1="lt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6.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hyperlink" Target="https://azure.microsoft.com/en-us/documentation/articles/resource-manager-supported-servic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articles/resource-group-authoring-templates/"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3.xm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rtinfowler.com/bliki/BoundedContext.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flic.kr/p/4JGGFW" TargetMode="External"/><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hyperlink" Target="https://flic.kr/p/5VB88j" TargetMode="External"/><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https://flic.kr/p/65RcDT" TargetMode="External"/><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hyperlink" Target="https://flic.kr/p/5qtj4r" TargetMode="Externa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flic.kr/p/9nWs1" TargetMode="External"/><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en.wikipedia.org/wiki/Microservices#Criticism" TargetMode="Externa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hyperlink" Target="https://azure.microsoft.com/en-us/services/app-service/" TargetMode="Externa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hyperlink" Target="https://azure.microsoft.com/en-us/documentation/articles/functions-triggers-bindings/" TargetMode="Externa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azure.microsoft.com/en-us/pricing/details/functions/" TargetMode="Externa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www.nginx.com/blog/deploying-microservices/" TargetMode="Externa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docs.microsoft.com/en-us/azure/azure-functions/durable-functions-overview" TargetMode="Externa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en.wikipedia.org/wiki/Idempotence" TargetMode="Externa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alistair.cockburn.us/Hexagonal+architecture" TargetMode="Externa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hub.docker.com/r/microsoft/aspnetcore/" TargetMode="External"/><Relationship Id="rId7" Type="http://schemas.openxmlformats.org/officeDocument/2006/relationships/hyperlink" Target="https://hub.docker.com/r/microsoft/vsts-agent/" TargetMode="External"/><Relationship Id="rId2" Type="http://schemas.openxmlformats.org/officeDocument/2006/relationships/hyperlink" Target="https://hub.docker.com/r/microsoft/dotnet/" TargetMode="External"/><Relationship Id="rId1" Type="http://schemas.openxmlformats.org/officeDocument/2006/relationships/slideLayout" Target="../slideLayouts/slideLayout3.xml"/><Relationship Id="rId6" Type="http://schemas.openxmlformats.org/officeDocument/2006/relationships/hyperlink" Target="https://hub.docker.com/r/microsoft/aspnet/" TargetMode="External"/><Relationship Id="rId5" Type="http://schemas.openxmlformats.org/officeDocument/2006/relationships/hyperlink" Target="https://hub.docker.com/r/microsoft/dotnet-framework/" TargetMode="External"/><Relationship Id="rId4" Type="http://schemas.openxmlformats.org/officeDocument/2006/relationships/hyperlink" Target="https://hub.docker.com/r/microsoft/aspnetcore-build/"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docs.microsoft.com/en-us/aspnet/mvc/overview/deployment/docker-aspnetmvc" TargetMode="External"/><Relationship Id="rId2" Type="http://schemas.openxmlformats.org/officeDocument/2006/relationships/hyperlink" Target="https://github.com/rstropek/DockerVS2015Intro/tree/master/dockerDemos/08-docker-dot-net" TargetMode="External"/><Relationship Id="rId1" Type="http://schemas.openxmlformats.org/officeDocument/2006/relationships/slideLayout" Target="../slideLayouts/slideLayout3.xml"/><Relationship Id="rId4" Type="http://schemas.openxmlformats.org/officeDocument/2006/relationships/hyperlink" Target="https://docs.docker.com/engine/examples/dotnetcore/" TargetMode="External"/></Relationships>
</file>

<file path=ppt/slides/_rels/slide1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www.servicedesignpatterns.com/WebServiceInfrastructures/IdempotentRetry"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hyperlink" Target="mailto:rainer@timecockpit.com"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dotnet/corefx/tree/master/Documentation/coding-guidelin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li.angular.io/" TargetMode="External"/><Relationship Id="rId2" Type="http://schemas.openxmlformats.org/officeDocument/2006/relationships/hyperlink" Target="https://github.com/dotnet/cli" TargetMode="External"/><Relationship Id="rId1" Type="http://schemas.openxmlformats.org/officeDocument/2006/relationships/slideLayout" Target="../slideLayouts/slideLayout3.xml"/><Relationship Id="rId5" Type="http://schemas.openxmlformats.org/officeDocument/2006/relationships/hyperlink" Target="https://en.wikipedia.org/wiki/Cross-cutting_concern" TargetMode="External"/><Relationship Id="rId4" Type="http://schemas.openxmlformats.org/officeDocument/2006/relationships/hyperlink" Target="https://docs.microsoft.com/en-us/dotnet/articles/standard/library"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hyperlink" Target="https://speakerdeck.com/rstropek/restful-web-api-design" TargetMode="External"/><Relationship Id="rId3" Type="http://schemas.openxmlformats.org/officeDocument/2006/relationships/hyperlink" Target="http://www.odata.org/" TargetMode="External"/><Relationship Id="rId7" Type="http://schemas.openxmlformats.org/officeDocument/2006/relationships/hyperlink" Target="https://en.wikipedia.org/wiki/Economies_of_scope" TargetMode="External"/><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3.xml"/><Relationship Id="rId6" Type="http://schemas.openxmlformats.org/officeDocument/2006/relationships/hyperlink" Target="https://en.wikipedia.org/wiki/Interoperability" TargetMode="External"/><Relationship Id="rId5" Type="http://schemas.openxmlformats.org/officeDocument/2006/relationships/hyperlink" Target="http://openid.net/connect/" TargetMode="External"/><Relationship Id="rId4" Type="http://schemas.openxmlformats.org/officeDocument/2006/relationships/hyperlink" Target="http://graphql.org/"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martinfowler.com/bliki/IntegrationDatabase.html" TargetMode="External"/><Relationship Id="rId2" Type="http://schemas.openxmlformats.org/officeDocument/2006/relationships/hyperlink" Target="https://github.com/Microsoft/api-guidelines/blob/master/Guidelines.md#123-definition-of-a-breaking-change"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en.wikipedia.org/wiki/Webhook" TargetMode="External"/><Relationship Id="rId3" Type="http://schemas.openxmlformats.org/officeDocument/2006/relationships/hyperlink" Target="https://developer.mozilla.org/en-US/docs/Web/API/WebSockets_API" TargetMode="External"/><Relationship Id="rId7" Type="http://schemas.openxmlformats.org/officeDocument/2006/relationships/hyperlink" Target="http://kafka.apache.org/" TargetMode="External"/><Relationship Id="rId2" Type="http://schemas.openxmlformats.org/officeDocument/2006/relationships/hyperlink" Target="https://en.wikipedia.org/wiki/Request%E2%80%93response" TargetMode="External"/><Relationship Id="rId1" Type="http://schemas.openxmlformats.org/officeDocument/2006/relationships/slideLayout" Target="../slideLayouts/slideLayout3.xml"/><Relationship Id="rId6" Type="http://schemas.openxmlformats.org/officeDocument/2006/relationships/hyperlink" Target="http://www.rabbitmq.com/" TargetMode="External"/><Relationship Id="rId5" Type="http://schemas.openxmlformats.org/officeDocument/2006/relationships/hyperlink" Target="https://azure.microsoft.com/en-us/services/service-bus/" TargetMode="External"/><Relationship Id="rId4" Type="http://schemas.openxmlformats.org/officeDocument/2006/relationships/hyperlink" Target="https://en.wikipedia.org/wiki/Event-driven_architecture" TargetMode="External"/><Relationship Id="rId9" Type="http://schemas.openxmlformats.org/officeDocument/2006/relationships/hyperlink" Target="https://www.nginx.com/blog/event-driven-data-management-microservice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semver.org/"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authentication-libraries/" TargetMode="External"/><Relationship Id="rId2" Type="http://schemas.openxmlformats.org/officeDocument/2006/relationships/hyperlink" Target="https://en.wikipedia.org/wiki/Don't_repeat_yourself" TargetMode="External"/><Relationship Id="rId1" Type="http://schemas.openxmlformats.org/officeDocument/2006/relationships/slideLayout" Target="../slideLayouts/slideLayout3.xml"/><Relationship Id="rId4" Type="http://schemas.openxmlformats.org/officeDocument/2006/relationships/hyperlink" Target="http://webcomponents.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elastic.co/products" TargetMode="External"/><Relationship Id="rId2" Type="http://schemas.openxmlformats.org/officeDocument/2006/relationships/hyperlink" Target="https://azure.microsoft.com/de-de/services/application-insights/" TargetMode="External"/><Relationship Id="rId1" Type="http://schemas.openxmlformats.org/officeDocument/2006/relationships/slideLayout" Target="../slideLayouts/slideLayout3.xml"/><Relationship Id="rId4" Type="http://schemas.openxmlformats.org/officeDocument/2006/relationships/hyperlink" Target="https://www.dynatrace.co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www.mbtest.org/"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www.docker.com/products/docker-cloud" TargetMode="External"/><Relationship Id="rId2" Type="http://schemas.openxmlformats.org/officeDocument/2006/relationships/hyperlink" Target="https://msdn.microsoft.com/en-us/virtualization/windowscontainers/management/hyperv_container" TargetMode="External"/><Relationship Id="rId1" Type="http://schemas.openxmlformats.org/officeDocument/2006/relationships/slideLayout" Target="../slideLayouts/slideLayout3.xml"/><Relationship Id="rId5" Type="http://schemas.openxmlformats.org/officeDocument/2006/relationships/hyperlink" Target="https://azure.microsoft.com/en-us/services/functions/" TargetMode="External"/><Relationship Id="rId4" Type="http://schemas.openxmlformats.org/officeDocument/2006/relationships/hyperlink" Target="https://azure.microsoft.com/en-us/services/container-servic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services/dns/" TargetMode="External"/><Relationship Id="rId2" Type="http://schemas.openxmlformats.org/officeDocument/2006/relationships/image" Target="../media/image12.png"/><Relationship Id="rId1" Type="http://schemas.openxmlformats.org/officeDocument/2006/relationships/slideLayout" Target="../slideLayouts/slideLayout10.xml"/><Relationship Id="rId5" Type="http://schemas.openxmlformats.org/officeDocument/2006/relationships/hyperlink" Target="https://www.consul.io/" TargetMode="External"/><Relationship Id="rId4" Type="http://schemas.openxmlformats.org/officeDocument/2006/relationships/hyperlink" Target="https://azure.microsoft.com/en-us/documentation/articles/load-balancer-overview/"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philcalcado.com/2015/09/08/how_we_ended_up_with_microservices.html" TargetMode="External"/><Relationship Id="rId2" Type="http://schemas.openxmlformats.org/officeDocument/2006/relationships/hyperlink" Target="https://azure.microsoft.com/en-us/services/api-management/" TargetMode="Externa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www.rabbitmq.com/" TargetMode="External"/><Relationship Id="rId2" Type="http://schemas.openxmlformats.org/officeDocument/2006/relationships/hyperlink" Target="https://azure.microsoft.com/en-us/services/service-bus/" TargetMode="External"/><Relationship Id="rId1" Type="http://schemas.openxmlformats.org/officeDocument/2006/relationships/slideLayout" Target="../slideLayouts/slideLayout3.xml"/><Relationship Id="rId6" Type="http://schemas.openxmlformats.org/officeDocument/2006/relationships/hyperlink" Target="http://martinfowler.com/bliki/CQRS.html" TargetMode="External"/><Relationship Id="rId5" Type="http://schemas.openxmlformats.org/officeDocument/2006/relationships/hyperlink" Target="https://msdn.microsoft.com/en-us/library/jj591559.aspx" TargetMode="External"/><Relationship Id="rId4" Type="http://schemas.openxmlformats.org/officeDocument/2006/relationships/hyperlink" Target="http://kafka.apache.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sdn.microsoft.com/en-us/library/azure/dd894038.aspx" TargetMode="External"/><Relationship Id="rId2" Type="http://schemas.openxmlformats.org/officeDocument/2006/relationships/hyperlink" Target="https://en.wikipedia.org/wiki/ACID" TargetMode="External"/><Relationship Id="rId1" Type="http://schemas.openxmlformats.org/officeDocument/2006/relationships/slideLayout" Target="../slideLayouts/slideLayout3.xml"/><Relationship Id="rId4" Type="http://schemas.openxmlformats.org/officeDocument/2006/relationships/hyperlink" Target="https://en.wikipedia.org/wiki/Compensating_transaction"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amzn.to/2dswq3X" TargetMode="External"/><Relationship Id="rId2" Type="http://schemas.openxmlformats.org/officeDocument/2006/relationships/hyperlink" Target="http://martinfowler.com/articles/microservices.html" TargetMode="External"/><Relationship Id="rId1" Type="http://schemas.openxmlformats.org/officeDocument/2006/relationships/slideLayout" Target="../slideLayouts/slideLayout3.xml"/><Relationship Id="rId5" Type="http://schemas.openxmlformats.org/officeDocument/2006/relationships/hyperlink" Target="https://www.nginx.com/blog/microservices-from-design-to-deployment-ebook-nginx/" TargetMode="External"/><Relationship Id="rId4" Type="http://schemas.openxmlformats.org/officeDocument/2006/relationships/hyperlink" Target="https://www.nginx.com/category/tech/"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microsoft.com/en-us/dotnet/articles/core/index#comparisons-to-other-net-platforms" TargetMode="External"/><Relationship Id="rId7" Type="http://schemas.openxmlformats.org/officeDocument/2006/relationships/hyperlink" Target="https://docs.microsoft.com/dotnet/" TargetMode="External"/><Relationship Id="rId2" Type="http://schemas.openxmlformats.org/officeDocument/2006/relationships/hyperlink" Target="https://docs.microsoft.com/en-us/dotnet/articles/standard/library" TargetMode="External"/><Relationship Id="rId1" Type="http://schemas.openxmlformats.org/officeDocument/2006/relationships/slideLayout" Target="../slideLayouts/slideLayout3.xml"/><Relationship Id="rId6" Type="http://schemas.openxmlformats.org/officeDocument/2006/relationships/hyperlink" Target="https://en.wikipedia.org/wiki/MIT_License" TargetMode="External"/><Relationship Id="rId5" Type="http://schemas.openxmlformats.org/officeDocument/2006/relationships/hyperlink" Target="http://www.dotnetfoundation.org/projects" TargetMode="External"/><Relationship Id="rId4" Type="http://schemas.openxmlformats.org/officeDocument/2006/relationships/hyperlink" Target="https://github.com/dotnet/core/blob/master/roadmap.md"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tnet/corefx" TargetMode="External"/><Relationship Id="rId2" Type="http://schemas.openxmlformats.org/officeDocument/2006/relationships/hyperlink" Target="https://github.com/dotnet/coreclr" TargetMode="External"/><Relationship Id="rId1" Type="http://schemas.openxmlformats.org/officeDocument/2006/relationships/slideLayout" Target="../slideLayouts/slideLayout3.xml"/><Relationship Id="rId5" Type="http://schemas.openxmlformats.org/officeDocument/2006/relationships/hyperlink" Target="https://github.com/dotnet/roslyn" TargetMode="External"/><Relationship Id="rId4" Type="http://schemas.openxmlformats.org/officeDocument/2006/relationships/hyperlink" Target="https://github.com/dotnet/cli"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hyperlink" Target="https://www.microsoft.com/net/download/core#/sdk/current" TargetMode="External"/><Relationship Id="rId1" Type="http://schemas.openxmlformats.org/officeDocument/2006/relationships/slideLayout" Target="../slideLayouts/slideLayout3.xml"/><Relationship Id="rId4" Type="http://schemas.openxmlformats.org/officeDocument/2006/relationships/hyperlink" Target="https://github.com/dotnet/core/blob/master/samples/RaspberryPiInstructions.md"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developer.microsoft.com/windows" TargetMode="External"/><Relationship Id="rId2" Type="http://schemas.openxmlformats.org/officeDocument/2006/relationships/hyperlink" Target="https://docs.asp.net/en/latest/" TargetMode="External"/><Relationship Id="rId1" Type="http://schemas.openxmlformats.org/officeDocument/2006/relationships/slideLayout" Target="../slideLayouts/slideLayout3.xml"/><Relationship Id="rId5" Type="http://schemas.openxmlformats.org/officeDocument/2006/relationships/hyperlink" Target="https://github.com/dotnet/core/blob/master/roadmap.md" TargetMode="External"/><Relationship Id="rId4" Type="http://schemas.openxmlformats.org/officeDocument/2006/relationships/hyperlink" Target="https://www.xamarin.com/forms"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github.com/dotnet/core/blob/master/Documentation/prereqs.md" TargetMode="External"/><Relationship Id="rId13" Type="http://schemas.openxmlformats.org/officeDocument/2006/relationships/hyperlink" Target="https://github.com/dotnet/core/blob/master/roadmap.md" TargetMode="External"/><Relationship Id="rId3" Type="http://schemas.openxmlformats.org/officeDocument/2006/relationships/hyperlink" Target="https://docs.microsoft.com/en-us/dotnet/articles/core/windows-prerequisites#visual-studio" TargetMode="External"/><Relationship Id="rId7" Type="http://schemas.openxmlformats.org/officeDocument/2006/relationships/hyperlink" Target="https://github.com/dotnet/cli/tree/rel/1.0.0-preview2/scripts/obtain" TargetMode="External"/><Relationship Id="rId12" Type="http://schemas.openxmlformats.org/officeDocument/2006/relationships/hyperlink" Target="https://source.dot.net/" TargetMode="External"/><Relationship Id="rId2" Type="http://schemas.openxmlformats.org/officeDocument/2006/relationships/hyperlink" Target="https://www.microsoft.com/net/core" TargetMode="External"/><Relationship Id="rId1" Type="http://schemas.openxmlformats.org/officeDocument/2006/relationships/slideLayout" Target="../slideLayouts/slideLayout3.xml"/><Relationship Id="rId6" Type="http://schemas.openxmlformats.org/officeDocument/2006/relationships/hyperlink" Target="https://github.com/dotnet/core-docs/blob/master/docs/core/tools/dotnet-install-script.md" TargetMode="External"/><Relationship Id="rId11" Type="http://schemas.openxmlformats.org/officeDocument/2006/relationships/hyperlink" Target="https://docs.microsoft.com/de-de/dotnet/articles/core/docker/building-net-docker-images" TargetMode="External"/><Relationship Id="rId5" Type="http://schemas.openxmlformats.org/officeDocument/2006/relationships/hyperlink" Target="https://github.com/dotnet/cli" TargetMode="External"/><Relationship Id="rId10" Type="http://schemas.openxmlformats.org/officeDocument/2006/relationships/hyperlink" Target="https://docs.microsoft.com/en-us/dotnet/articles/core/packages#metapackages" TargetMode="External"/><Relationship Id="rId4" Type="http://schemas.openxmlformats.org/officeDocument/2006/relationships/hyperlink" Target="https://code.visualstudio.com/" TargetMode="External"/><Relationship Id="rId9" Type="http://schemas.openxmlformats.org/officeDocument/2006/relationships/hyperlink" Target="https://docs.microsoft.com/en-us/dotnet/articles/core/packages#package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hyperlink" Target="https://msdn.microsoft.com/en-us/library/5dy88c2e.aspx" TargetMode="External"/><Relationship Id="rId2" Type="http://schemas.openxmlformats.org/officeDocument/2006/relationships/hyperlink" Target="https://docs.microsoft.com/en-us/dotnet/articles/core/tutorials/libraries" TargetMode="External"/><Relationship Id="rId1" Type="http://schemas.openxmlformats.org/officeDocument/2006/relationships/slideLayout" Target="../slideLayouts/slideLayout19.xml"/><Relationship Id="rId6" Type="http://schemas.openxmlformats.org/officeDocument/2006/relationships/hyperlink" Target="https://github.com/rstropek/Samples/tree/master/AspNetCore1Workshop/10-console-hello-world" TargetMode="External"/><Relationship Id="rId5" Type="http://schemas.openxmlformats.org/officeDocument/2006/relationships/hyperlink" Target="https://github.com/dotnet/cli/blob/rel/1.0.0/Documentation/specs/runtime-configuration-file.md" TargetMode="External"/><Relationship Id="rId4" Type="http://schemas.openxmlformats.org/officeDocument/2006/relationships/hyperlink" Target="https://blogs.msdn.microsoft.com/dotnet/2017/02/07/announcing-net-core-tools-updates-in-vs-2017-rc/"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https://msdn.microsoft.com/en-us/library/5dy88c2e.aspx" TargetMode="Externa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rstropek/Samples/tree/master/AspNetCore1Workshop/25-project-references" TargetMode="External"/><Relationship Id="rId2" Type="http://schemas.openxmlformats.org/officeDocument/2006/relationships/hyperlink" Target="https://blogs.msdn.microsoft.com/dotnet/2016/11/16/announcing-net-core-tools-msbuild-alpha/" TargetMode="Externa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hyperlink" Target="https://github.com/dotnet/dotnet-docker-samples" TargetMode="Externa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ervice-oriented_architecture" TargetMode="External"/><Relationship Id="rId2" Type="http://schemas.openxmlformats.org/officeDocument/2006/relationships/hyperlink" Target="https://en.wikipedia.org/wiki/Single_responsibility_principle" TargetMode="External"/><Relationship Id="rId1" Type="http://schemas.openxmlformats.org/officeDocument/2006/relationships/slideLayout" Target="../slideLayouts/slideLayout3.xml"/><Relationship Id="rId6" Type="http://schemas.openxmlformats.org/officeDocument/2006/relationships/hyperlink" Target="https://en.wikipedia.org/wiki/Microservices" TargetMode="External"/><Relationship Id="rId5" Type="http://schemas.openxmlformats.org/officeDocument/2006/relationships/hyperlink" Target="https://en.wikipedia.org/wiki/DevOps" TargetMode="External"/><Relationship Id="rId4" Type="http://schemas.openxmlformats.org/officeDocument/2006/relationships/hyperlink" Target="https://en.wikipedia.org/wiki/Domain-driven_design#Strategic_domain-driven_design"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microsoft.com/en-us/dotnet/core/tools/index?tabs=netcore2x"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s://docs.microsoft.com/en-us/dotnet/articles/core/preview3/tools/dotnet-run"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dotnet/coreclr/blob/master/Documentation/building/crossgen.md" TargetMode="External"/><Relationship Id="rId2" Type="http://schemas.openxmlformats.org/officeDocument/2006/relationships/hyperlink" Target="https://github.com/dotnet/core/blob/master/Documentation/prereqs.md" TargetMode="External"/><Relationship Id="rId1" Type="http://schemas.openxmlformats.org/officeDocument/2006/relationships/slideLayout" Target="../slideLayouts/slideLayout3.xml"/><Relationship Id="rId4" Type="http://schemas.openxmlformats.org/officeDocument/2006/relationships/hyperlink" Target="https://docs.microsoft.com/en-us/dotnet/core/deploying/"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dotnet/articles/core/rid-catalog" TargetMode="External"/><Relationship Id="rId2" Type="http://schemas.openxmlformats.org/officeDocument/2006/relationships/hyperlink" Target="https://github.com/rstropek/Samples/tree/master/AspNetCore1Workshop/27-self-contained" TargetMode="Externa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microsoft.com/en-us/dotnet/articles/core/versions/index" TargetMode="Externa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dotnet/articles/core/versions/index" TargetMode="External"/><Relationship Id="rId2" Type="http://schemas.openxmlformats.org/officeDocument/2006/relationships/hyperlink" Target="https://docs.microsoft.com/en-us/dotnet/articles/core/versions/index#versioning-in-practice" TargetMode="Externa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dotnet/articles/core/porting/index" TargetMode="External"/><Relationship Id="rId2" Type="http://schemas.openxmlformats.org/officeDocument/2006/relationships/hyperlink" Target="https://docs.microsoft.com/en-us/dotnet/articles/core/tutorials/libraries" TargetMode="Externa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hyperlink" Target="https://en.wikipedia.org/wiki/Coupling_(computer_programming)#Disadvantages" TargetMode="Externa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hyperlink" Target="https://docs.microsoft.com/en-us/dotnet/articles/standard/library#specification" TargetMode="External"/><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hyperlink" Target="https://docs.microsoft.com/en-us/dotnet/articles/standard/library" TargetMode="External"/></Relationships>
</file>

<file path=ppt/slides/_rels/slide78.xml.rels><?xml version="1.0" encoding="UTF-8" standalone="yes"?>
<Relationships xmlns="http://schemas.openxmlformats.org/package/2006/relationships"><Relationship Id="rId3" Type="http://schemas.openxmlformats.org/officeDocument/2006/relationships/hyperlink" Target="https://www.nuget.org/packages/NETStandard.Library/" TargetMode="External"/><Relationship Id="rId2" Type="http://schemas.openxmlformats.org/officeDocument/2006/relationships/hyperlink" Target="https://github.com/dotnet/corefx/tree/master/src/System.Runtime/ref" TargetMode="Externa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docs.microsoft.com/en-us/dotnet/articles/standard/frameworks" TargetMode="External"/></Relationships>
</file>

<file path=ppt/slides/_rels/slide79.xml.rels><?xml version="1.0" encoding="UTF-8" standalone="yes"?>
<Relationships xmlns="http://schemas.openxmlformats.org/package/2006/relationships"><Relationship Id="rId2" Type="http://schemas.openxmlformats.org/officeDocument/2006/relationships/hyperlink" Target="https://github.com/Microsoft/dotnet-apiport"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github.com/terrajobst/NQuery" TargetMode="External"/><Relationship Id="rId1" Type="http://schemas.openxmlformats.org/officeDocument/2006/relationships/slideLayout" Target="../slideLayouts/slideLayout2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docs.asp.net/en/latest/fundamentals/middleware.html" TargetMode="External"/><Relationship Id="rId2" Type="http://schemas.openxmlformats.org/officeDocument/2006/relationships/hyperlink" Target="https://github.com/rstropek/Samples/tree/master/AspNetCoreWorkshop/51-static-files" TargetMode="External"/><Relationship Id="rId1" Type="http://schemas.openxmlformats.org/officeDocument/2006/relationships/slideLayout" Target="../slideLayouts/slideLayout28.xml"/><Relationship Id="rId4" Type="http://schemas.openxmlformats.org/officeDocument/2006/relationships/hyperlink" Target="https://github.com/rstropek/Samples/tree/master/AspNetCoreWorkshop/50-simplest-aspnet"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docs.asp.net/en/latest/fundamentals/environments.html" TargetMode="External"/><Relationship Id="rId2" Type="http://schemas.openxmlformats.org/officeDocument/2006/relationships/hyperlink" Target="https://docs.asp.net/en/latest/fundamentals/servers.html" TargetMode="Externa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hyperlink" Target="https://docs.asp.net/en/latest/fundamentals/startup.html#the-configureservices-method" TargetMode="External"/><Relationship Id="rId2" Type="http://schemas.openxmlformats.org/officeDocument/2006/relationships/hyperlink" Target="https://docs.asp.net/en/latest/fundamentals/startup.html" TargetMode="External"/><Relationship Id="rId1" Type="http://schemas.openxmlformats.org/officeDocument/2006/relationships/slideLayout" Target="../slideLayouts/slideLayout3.xml"/><Relationship Id="rId6" Type="http://schemas.openxmlformats.org/officeDocument/2006/relationships/hyperlink" Target="https://docs.asp.net/en/latest/fundamentals/servers.html" TargetMode="External"/><Relationship Id="rId5" Type="http://schemas.openxmlformats.org/officeDocument/2006/relationships/hyperlink" Target="https://docs.asp.net/en/latest/fundamentals/environments.html" TargetMode="External"/><Relationship Id="rId4" Type="http://schemas.openxmlformats.org/officeDocument/2006/relationships/hyperlink" Target="https://docs.asp.net/en/latest/fundamentals/static-files.html" TargetMode="External"/></Relationships>
</file>

<file path=ppt/slides/_rels/slide85.xml.rels><?xml version="1.0" encoding="UTF-8" standalone="yes"?>
<Relationships xmlns="http://schemas.openxmlformats.org/package/2006/relationships"><Relationship Id="rId2" Type="http://schemas.openxmlformats.org/officeDocument/2006/relationships/hyperlink" Target="https://docs.asp.net/en/latest/fundamentals/configuration.html#writing-custom-providers" TargetMode="Externa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hyperlink" Target="https://github.com/rstropek/Samples/tree/master/AspNetCoreWorkshop/55-configuration/" TargetMode="External"/><Relationship Id="rId2" Type="http://schemas.openxmlformats.org/officeDocument/2006/relationships/hyperlink" Target="https://github.com/Microsoft/ApplicationInsights-aspnetcore/blob/v1.0.0-rc1/src/Microsoft.ApplicationInsights.AspNet/Extensions/ApplicationInsightsExtensions.cs#L113-L151" TargetMode="Externa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3" Type="http://schemas.openxmlformats.org/officeDocument/2006/relationships/hyperlink" Target="https://azure.microsoft.com/documentation/articles/app-insights-overview/" TargetMode="External"/><Relationship Id="rId2" Type="http://schemas.openxmlformats.org/officeDocument/2006/relationships/hyperlink" Target="https://docs.asp.net/en/latest/fundamentals/logging.html" TargetMode="External"/><Relationship Id="rId1" Type="http://schemas.openxmlformats.org/officeDocument/2006/relationships/slideLayout" Target="../slideLayouts/slideLayout3.xml"/><Relationship Id="rId4" Type="http://schemas.openxmlformats.org/officeDocument/2006/relationships/hyperlink" Target="https://github.com/Microsoft/ApplicationInsights-aspnetcore/wiki/Getting-Started" TargetMode="External"/></Relationships>
</file>

<file path=ppt/slides/_rels/slide88.xml.rels><?xml version="1.0" encoding="UTF-8" standalone="yes"?>
<Relationships xmlns="http://schemas.openxmlformats.org/package/2006/relationships"><Relationship Id="rId2" Type="http://schemas.openxmlformats.org/officeDocument/2006/relationships/hyperlink" Target="https://github.com/rstropek/Samples/tree/master/AspNetCoreWorkshop/58-logging/" TargetMode="External"/><Relationship Id="rId1" Type="http://schemas.openxmlformats.org/officeDocument/2006/relationships/slideLayout" Target="../slideLayouts/slideLayout31.xml"/></Relationships>
</file>

<file path=ppt/slides/_rels/slide89.xml.rels><?xml version="1.0" encoding="UTF-8" standalone="yes"?>
<Relationships xmlns="http://schemas.openxmlformats.org/package/2006/relationships"><Relationship Id="rId3" Type="http://schemas.openxmlformats.org/officeDocument/2006/relationships/hyperlink" Target="https://docs.asp.net/en/latest/fundamentals/dependency-injection.html#replacing-the-default-services-container" TargetMode="External"/><Relationship Id="rId2" Type="http://schemas.openxmlformats.org/officeDocument/2006/relationships/hyperlink" Target="https://docs.asp.net/en/latest/fundamentals/dependency-injection.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rtinfowler.com/bliki/BoundedContext.html" TargetMode="External"/><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hyperlink" Target="https://github.com/rstropek/Samples/tree/master/AspNetCoreWorkshop/60-di-scopes/" TargetMode="External"/><Relationship Id="rId1" Type="http://schemas.openxmlformats.org/officeDocument/2006/relationships/slideLayout" Target="../slideLayouts/slideLayout3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projectkudu/kudu/wiki/Azure-Web-Sites-Development-Stacks" TargetMode="External"/><Relationship Id="rId2" Type="http://schemas.openxmlformats.org/officeDocument/2006/relationships/hyperlink" Target="https://www.visualstudio.com/en-us/docs/build/apps/aspnet/aspnetcore-to-azure" TargetMode="External"/><Relationship Id="rId1" Type="http://schemas.openxmlformats.org/officeDocument/2006/relationships/slideLayout" Target="../slideLayouts/slideLayout3.xml"/><Relationship Id="rId4" Type="http://schemas.openxmlformats.org/officeDocument/2006/relationships/hyperlink" Target="https://hub.docker.com/r/microsoft/dotnet/" TargetMode="External"/></Relationships>
</file>

<file path=ppt/slides/_rels/slide93.xml.rels><?xml version="1.0" encoding="UTF-8" standalone="yes"?>
<Relationships xmlns="http://schemas.openxmlformats.org/package/2006/relationships"><Relationship Id="rId2" Type="http://schemas.openxmlformats.org/officeDocument/2006/relationships/hyperlink" Target="https://www.visualstudio.com/en-us/docs/build/apps/aspnet/aspnetcore-to-azure" TargetMode="Externa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5.xml.rels><?xml version="1.0" encoding="UTF-8" standalone="yes"?>
<Relationships xmlns="http://schemas.openxmlformats.org/package/2006/relationships"><Relationship Id="rId2" Type="http://schemas.openxmlformats.org/officeDocument/2006/relationships/hyperlink" Target="https://xunit.github.io/docs/comparisons.html" TargetMode="Externa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rstropek/Samples/tree/master/AspNetCoreWorkshop/72-mstest" TargetMode="External"/><Relationship Id="rId2" Type="http://schemas.openxmlformats.org/officeDocument/2006/relationships/hyperlink" Target="https://github.com/rstropek/Samples/tree/master/AspNetCoreWorkshop/70-xunit" TargetMode="External"/><Relationship Id="rId1" Type="http://schemas.openxmlformats.org/officeDocument/2006/relationships/slideLayout" Target="../slideLayouts/slideLayout35.xml"/><Relationship Id="rId4" Type="http://schemas.openxmlformats.org/officeDocument/2006/relationships/hyperlink" Target="https://xunit.github.io/docs/getting-started-dotnet-core" TargetMode="External"/></Relationships>
</file>

<file path=ppt/slides/_rels/slide97.xml.rels><?xml version="1.0" encoding="UTF-8" standalone="yes"?>
<Relationships xmlns="http://schemas.openxmlformats.org/package/2006/relationships"><Relationship Id="rId2" Type="http://schemas.openxmlformats.org/officeDocument/2006/relationships/hyperlink" Target="https://github.com/rstropek/Samples/tree/master/CSharp7" TargetMode="Externa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BASTA Spring 2018</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C# </a:t>
            </a:r>
            <a:r>
              <a:rPr lang="de-DE" dirty="0"/>
              <a:t>µServices</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Microservices </a:t>
            </a:r>
            <a:r>
              <a:rPr lang="de-AT" dirty="0" err="1"/>
              <a:t>with</a:t>
            </a:r>
            <a:r>
              <a:rPr lang="de-AT" dirty="0"/>
              <a:t> C#</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a:t>
            </a:r>
          </a:p>
        </p:txBody>
      </p:sp>
      <p:graphicFrame>
        <p:nvGraphicFramePr>
          <p:cNvPr id="7" name="Content Placeholder 6"/>
          <p:cNvGraphicFramePr>
            <a:graphicFrameLocks noGrp="1"/>
          </p:cNvGraphicFramePr>
          <p:nvPr>
            <p:ph sz="quarter" idx="22"/>
            <p:extLst/>
          </p:nvPr>
        </p:nvGraphicFramePr>
        <p:xfrm>
          <a:off x="468313" y="185166"/>
          <a:ext cx="5327650" cy="4713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3"/>
          <p:cNvSpPr>
            <a:spLocks noGrp="1"/>
          </p:cNvSpPr>
          <p:nvPr>
            <p:ph type="body" sz="quarter" idx="23"/>
          </p:nvPr>
        </p:nvSpPr>
        <p:spPr/>
        <p:txBody>
          <a:bodyPr/>
          <a:lstStyle/>
          <a:p>
            <a:r>
              <a:rPr lang="en-US" dirty="0"/>
              <a:t>Fundamental ideas</a:t>
            </a:r>
          </a:p>
        </p:txBody>
      </p:sp>
      <p:sp>
        <p:nvSpPr>
          <p:cNvPr id="5" name="Text Placeholder 4"/>
          <p:cNvSpPr>
            <a:spLocks noGrp="1"/>
          </p:cNvSpPr>
          <p:nvPr>
            <p:ph type="body" sz="quarter" idx="24"/>
          </p:nvPr>
        </p:nvSpPr>
        <p:spPr/>
        <p:txBody>
          <a:bodyPr/>
          <a:lstStyle/>
          <a:p>
            <a:r>
              <a:rPr lang="en-US" dirty="0"/>
              <a:t>Work alongside many state-of-the-art approaches for software development</a:t>
            </a:r>
          </a:p>
          <a:p>
            <a:pPr lvl="1"/>
            <a:r>
              <a:rPr lang="en-US" dirty="0"/>
              <a:t>Agile development techniques</a:t>
            </a:r>
          </a:p>
          <a:p>
            <a:pPr lvl="1"/>
            <a:r>
              <a:rPr lang="en-US" dirty="0"/>
              <a:t>Continuous Integration/Delivery</a:t>
            </a:r>
          </a:p>
          <a:p>
            <a:pPr lvl="1"/>
            <a:r>
              <a:rPr lang="en-US" dirty="0"/>
              <a:t>DevOps</a:t>
            </a:r>
          </a:p>
          <a:p>
            <a:pPr lvl="1"/>
            <a:r>
              <a:rPr lang="en-US" dirty="0"/>
              <a:t>Cloud Computing</a:t>
            </a:r>
          </a:p>
          <a:p>
            <a:pPr lvl="1"/>
            <a:r>
              <a:rPr lang="en-US" dirty="0"/>
              <a:t>Containers</a:t>
            </a:r>
          </a:p>
        </p:txBody>
      </p:sp>
      <p:sp>
        <p:nvSpPr>
          <p:cNvPr id="6" name="Text Placeholder 5"/>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552790601"/>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b="1" cap="all" dirty="0"/>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sz="quarter" idx="12"/>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08102703"/>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sz="quarter" idx="12"/>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738668082"/>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Resources</a:t>
            </a:r>
            <a:endParaRPr lang="de-AT" dirty="0"/>
          </a:p>
        </p:txBody>
      </p:sp>
      <p:sp>
        <p:nvSpPr>
          <p:cNvPr id="5" name="Inhaltsplatzhalter 4"/>
          <p:cNvSpPr>
            <a:spLocks noGrp="1"/>
          </p:cNvSpPr>
          <p:nvPr>
            <p:ph sz="quarter" idx="12"/>
          </p:nvPr>
        </p:nvSpPr>
        <p:spPr/>
        <p:txBody>
          <a:bodyPr/>
          <a:lstStyle/>
          <a:p>
            <a:r>
              <a:rPr lang="en-US" dirty="0"/>
              <a:t>Resource Manager Overview</a:t>
            </a:r>
          </a:p>
          <a:p>
            <a:pPr lvl="1"/>
            <a:r>
              <a:rPr lang="en-US" dirty="0">
                <a:hlinkClick r:id="rId2"/>
              </a:rPr>
              <a:t>https://azure.microsoft.com/en-us/documentation/articles/resource-group-overview/</a:t>
            </a:r>
            <a:endParaRPr lang="en-US" dirty="0"/>
          </a:p>
          <a:p>
            <a:r>
              <a:rPr lang="en-US" dirty="0"/>
              <a:t>Supported Services</a:t>
            </a:r>
          </a:p>
          <a:p>
            <a:pPr lvl="1"/>
            <a:r>
              <a:rPr lang="en-US" dirty="0">
                <a:hlinkClick r:id="rId3"/>
              </a:rPr>
              <a:t>https://azure.microsoft.com/en-us/documentation/articles/resource-manager-supported-services/</a:t>
            </a:r>
            <a:endParaRPr lang="en-US" dirty="0"/>
          </a:p>
          <a:p>
            <a:r>
              <a:rPr lang="en-US" dirty="0"/>
              <a:t>Template Language Reference</a:t>
            </a:r>
          </a:p>
          <a:p>
            <a:pPr lvl="1"/>
            <a:r>
              <a:rPr lang="en-US" dirty="0">
                <a:hlinkClick r:id="rId4"/>
              </a:rPr>
              <a:t>https://azure.microsoft.com/en-us/documentation/articles/resource-group-authoring-templates/</a:t>
            </a:r>
            <a:endParaRPr lang="en-US" dirty="0"/>
          </a:p>
          <a:p>
            <a:pPr lvl="1"/>
            <a:endParaRPr lang="en-US"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00809807"/>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sz="quarter" idx="12"/>
          </p:nvPr>
        </p:nvSpPr>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28512876"/>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Summary</a:t>
            </a:r>
            <a:endParaRPr lang="de-AT" dirty="0"/>
          </a:p>
        </p:txBody>
      </p:sp>
      <p:sp>
        <p:nvSpPr>
          <p:cNvPr id="5" name="Inhaltsplatzhalter 4"/>
          <p:cNvSpPr>
            <a:spLocks noGrp="1"/>
          </p:cNvSpPr>
          <p:nvPr>
            <p:ph sz="quarter" idx="12"/>
          </p:nvPr>
        </p:nvSpPr>
        <p:spPr/>
        <p:txBody>
          <a:bodyPr/>
          <a:lstStyle/>
          <a:p>
            <a:r>
              <a:rPr lang="en-US"/>
              <a:t>Infrastructure is code</a:t>
            </a:r>
          </a:p>
          <a:p>
            <a:r>
              <a:rPr lang="en-US" dirty="0"/>
              <a:t>ARM makes Azure ready for large-scale</a:t>
            </a:r>
          </a:p>
          <a:p>
            <a:pPr lvl="1"/>
            <a:r>
              <a:rPr lang="en-US" dirty="0"/>
              <a:t>Number of resources, regions, etc.</a:t>
            </a:r>
          </a:p>
          <a:p>
            <a:r>
              <a:rPr lang="en-US" dirty="0"/>
              <a:t>ARM makes management easier</a:t>
            </a:r>
          </a:p>
          <a:p>
            <a:pPr lvl="1"/>
            <a:r>
              <a:rPr lang="en-US" dirty="0"/>
              <a:t>E.g. </a:t>
            </a:r>
            <a:r>
              <a:rPr lang="en-US" dirty="0" err="1"/>
              <a:t>idempotency</a:t>
            </a:r>
            <a:r>
              <a:rPr lang="en-US" dirty="0"/>
              <a:t>, tags, access control</a:t>
            </a:r>
          </a:p>
          <a:p>
            <a:r>
              <a:rPr lang="en-US" dirty="0"/>
              <a:t>ARM is cross-platform</a:t>
            </a:r>
          </a:p>
          <a:p>
            <a:pPr lvl="1"/>
            <a:r>
              <a:rPr lang="en-US" dirty="0"/>
              <a:t>PowerShell, Azure CLI, or REST</a:t>
            </a:r>
          </a:p>
          <a:p>
            <a:pPr lvl="1"/>
            <a:r>
              <a:rPr lang="en-US" dirty="0"/>
              <a:t>Create Linux and Windows resources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53297669"/>
      </p:ext>
    </p:extLst>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Serverless</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r>
              <a:rPr lang="de-AT" dirty="0"/>
              <a:t>An </a:t>
            </a:r>
            <a:r>
              <a:rPr lang="de-AT" dirty="0" err="1"/>
              <a:t>Introduction</a:t>
            </a:r>
            <a:endParaRPr lang="de-AT" dirty="0"/>
          </a:p>
        </p:txBody>
      </p:sp>
    </p:spTree>
    <p:extLst>
      <p:ext uri="{BB962C8B-B14F-4D97-AF65-F5344CB8AC3E}">
        <p14:creationId xmlns:p14="http://schemas.microsoft.com/office/powerpoint/2010/main" val="147175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3121079205"/>
      </p:ext>
    </p:extLst>
  </p:cSld>
  <p:clrMapOvr>
    <a:masterClrMapping/>
  </p:clrMapOvr>
  <p:transition spd="slow">
    <p:push/>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E04C0-A71B-4056-B642-7567AB9D641D}"/>
              </a:ext>
            </a:extLst>
          </p:cNvPr>
          <p:cNvSpPr>
            <a:spLocks noGrp="1"/>
          </p:cNvSpPr>
          <p:nvPr>
            <p:ph type="title"/>
          </p:nvPr>
        </p:nvSpPr>
        <p:spPr/>
        <p:txBody>
          <a:bodyPr/>
          <a:lstStyle/>
          <a:p>
            <a:r>
              <a:rPr lang="de-AT" dirty="0"/>
              <a:t>Microservices</a:t>
            </a:r>
          </a:p>
        </p:txBody>
      </p:sp>
      <p:sp>
        <p:nvSpPr>
          <p:cNvPr id="5" name="Text Placeholder 4">
            <a:extLst>
              <a:ext uri="{FF2B5EF4-FFF2-40B4-BE49-F238E27FC236}">
                <a16:creationId xmlns:a16="http://schemas.microsoft.com/office/drawing/2014/main" id="{61A7A6A6-8C13-4FD0-9595-8AE405AFA126}"/>
              </a:ext>
            </a:extLst>
          </p:cNvPr>
          <p:cNvSpPr>
            <a:spLocks noGrp="1"/>
          </p:cNvSpPr>
          <p:nvPr>
            <p:ph type="body" sz="quarter" idx="23"/>
          </p:nvPr>
        </p:nvSpPr>
        <p:spPr/>
        <p:txBody>
          <a:bodyPr/>
          <a:lstStyle/>
          <a:p>
            <a:r>
              <a:rPr lang="en-US" dirty="0"/>
              <a:t>Source: </a:t>
            </a:r>
            <a:r>
              <a:rPr lang="en-US" dirty="0">
                <a:hlinkClick r:id="rId2"/>
              </a:rPr>
              <a:t>http://martinfowler.com/bliki/BoundedContext.html</a:t>
            </a:r>
            <a:endParaRPr lang="en-US" dirty="0"/>
          </a:p>
        </p:txBody>
      </p:sp>
      <p:pic>
        <p:nvPicPr>
          <p:cNvPr id="3" name="Picture 2" descr="http://martinfowler.com/bliki/images/boundedContext/sketch.png">
            <a:extLst>
              <a:ext uri="{FF2B5EF4-FFF2-40B4-BE49-F238E27FC236}">
                <a16:creationId xmlns:a16="http://schemas.microsoft.com/office/drawing/2014/main" id="{EB4D1AE3-5D41-4577-9E7B-9E14AE083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75606"/>
            <a:ext cx="5327650" cy="32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89500"/>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Why not?</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25556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0BC57-7112-4955-ABAF-AF729694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77" y="15260"/>
            <a:ext cx="5860846" cy="5128240"/>
          </a:xfrm>
          <a:prstGeom prst="rect">
            <a:avLst/>
          </a:prstGeom>
        </p:spPr>
      </p:pic>
      <p:sp>
        <p:nvSpPr>
          <p:cNvPr id="3" name="Text Placeholder 2">
            <a:extLst>
              <a:ext uri="{FF2B5EF4-FFF2-40B4-BE49-F238E27FC236}">
                <a16:creationId xmlns:a16="http://schemas.microsoft.com/office/drawing/2014/main" id="{E97ED439-B708-4C59-9E76-A33C5114764A}"/>
              </a:ext>
            </a:extLst>
          </p:cNvPr>
          <p:cNvSpPr>
            <a:spLocks noGrp="1"/>
          </p:cNvSpPr>
          <p:nvPr>
            <p:ph type="body" sz="quarter" idx="23"/>
          </p:nvPr>
        </p:nvSpPr>
        <p:spPr>
          <a:xfrm>
            <a:off x="1763688" y="4778821"/>
            <a:ext cx="7128793" cy="364679"/>
          </a:xfrm>
        </p:spPr>
        <p:txBody>
          <a:bodyPr/>
          <a:lstStyle/>
          <a:p>
            <a:r>
              <a:rPr lang="de-AT" dirty="0"/>
              <a:t>Image Source: </a:t>
            </a:r>
            <a:r>
              <a:rPr lang="de-AT" dirty="0">
                <a:hlinkClick r:id="rId3"/>
              </a:rPr>
              <a:t>https://flic.kr/p/4JGGFW</a:t>
            </a:r>
            <a:r>
              <a:rPr lang="de-AT" dirty="0"/>
              <a:t> </a:t>
            </a:r>
          </a:p>
        </p:txBody>
      </p:sp>
      <p:sp>
        <p:nvSpPr>
          <p:cNvPr id="2" name="Title 1">
            <a:extLst>
              <a:ext uri="{FF2B5EF4-FFF2-40B4-BE49-F238E27FC236}">
                <a16:creationId xmlns:a16="http://schemas.microsoft.com/office/drawing/2014/main" id="{529FA597-82F2-4398-9D10-692CDBA4C4F9}"/>
              </a:ext>
            </a:extLst>
          </p:cNvPr>
          <p:cNvSpPr>
            <a:spLocks noGrp="1"/>
          </p:cNvSpPr>
          <p:nvPr>
            <p:ph type="title"/>
          </p:nvPr>
        </p:nvSpPr>
        <p:spPr>
          <a:xfrm>
            <a:off x="4125853" y="4155926"/>
            <a:ext cx="3312368" cy="681980"/>
          </a:xfrm>
        </p:spPr>
        <p:txBody>
          <a:bodyPr/>
          <a:lstStyle/>
          <a:p>
            <a:pPr algn="r"/>
            <a:r>
              <a:rPr lang="de-AT" dirty="0" err="1"/>
              <a:t>Autonomous</a:t>
            </a:r>
            <a:br>
              <a:rPr lang="de-AT" dirty="0"/>
            </a:br>
            <a:r>
              <a:rPr lang="de-AT" dirty="0"/>
              <a:t>Teams</a:t>
            </a:r>
          </a:p>
        </p:txBody>
      </p:sp>
    </p:spTree>
    <p:extLst>
      <p:ext uri="{BB962C8B-B14F-4D97-AF65-F5344CB8AC3E}">
        <p14:creationId xmlns:p14="http://schemas.microsoft.com/office/powerpoint/2010/main" val="4032139639"/>
      </p:ext>
    </p:extLst>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D5F3C-6E85-4195-9E51-17B34A20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8" name="Text Placeholder 7">
            <a:extLst>
              <a:ext uri="{FF2B5EF4-FFF2-40B4-BE49-F238E27FC236}">
                <a16:creationId xmlns:a16="http://schemas.microsoft.com/office/drawing/2014/main" id="{CFB71812-4EB5-4FDB-8387-A6834196F399}"/>
              </a:ext>
            </a:extLst>
          </p:cNvPr>
          <p:cNvSpPr>
            <a:spLocks noGrp="1"/>
          </p:cNvSpPr>
          <p:nvPr>
            <p:ph type="body" sz="quarter" idx="23"/>
          </p:nvPr>
        </p:nvSpPr>
        <p:spPr/>
        <p:txBody>
          <a:bodyPr/>
          <a:lstStyle/>
          <a:p>
            <a:r>
              <a:rPr lang="de-AT" dirty="0"/>
              <a:t>Image Source: </a:t>
            </a:r>
            <a:r>
              <a:rPr lang="de-AT" dirty="0">
                <a:hlinkClick r:id="rId3"/>
              </a:rPr>
              <a:t>https://flic.kr/p/5VB88j</a:t>
            </a:r>
            <a:r>
              <a:rPr lang="de-AT" dirty="0"/>
              <a:t> </a:t>
            </a:r>
          </a:p>
        </p:txBody>
      </p:sp>
    </p:spTree>
    <p:extLst>
      <p:ext uri="{BB962C8B-B14F-4D97-AF65-F5344CB8AC3E}">
        <p14:creationId xmlns:p14="http://schemas.microsoft.com/office/powerpoint/2010/main" val="1513438253"/>
      </p:ext>
    </p:extLst>
  </p:cSld>
  <p:clrMapOvr>
    <a:masterClrMapping/>
  </p:clrMapOvr>
  <p:transition spd="slow">
    <p:push/>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B80469-1C7A-45C3-9716-1EE0E472C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00" y="0"/>
            <a:ext cx="6912000" cy="5143500"/>
          </a:xfrm>
          <a:prstGeom prst="rect">
            <a:avLst/>
          </a:prstGeom>
        </p:spPr>
      </p:pic>
      <p:sp>
        <p:nvSpPr>
          <p:cNvPr id="2" name="Text Placeholder 1">
            <a:extLst>
              <a:ext uri="{FF2B5EF4-FFF2-40B4-BE49-F238E27FC236}">
                <a16:creationId xmlns:a16="http://schemas.microsoft.com/office/drawing/2014/main" id="{CE17DB00-0DBA-4784-A109-1687D563F055}"/>
              </a:ext>
            </a:extLst>
          </p:cNvPr>
          <p:cNvSpPr>
            <a:spLocks noGrp="1"/>
          </p:cNvSpPr>
          <p:nvPr>
            <p:ph type="body" sz="quarter" idx="23"/>
          </p:nvPr>
        </p:nvSpPr>
        <p:spPr>
          <a:xfrm>
            <a:off x="1259632" y="4778821"/>
            <a:ext cx="7632849" cy="364679"/>
          </a:xfrm>
        </p:spPr>
        <p:txBody>
          <a:bodyPr/>
          <a:lstStyle/>
          <a:p>
            <a:r>
              <a:rPr lang="de-AT" dirty="0">
                <a:solidFill>
                  <a:schemeClr val="bg1"/>
                </a:solidFill>
              </a:rPr>
              <a:t>Image Source: </a:t>
            </a:r>
            <a:r>
              <a:rPr lang="de-AT" dirty="0">
                <a:solidFill>
                  <a:schemeClr val="bg1"/>
                </a:solidFill>
                <a:hlinkClick r:id="rId3"/>
              </a:rPr>
              <a:t>https://flic.kr/p/65RcDT</a:t>
            </a:r>
            <a:r>
              <a:rPr lang="de-AT" dirty="0">
                <a:solidFill>
                  <a:schemeClr val="bg1"/>
                </a:solidFill>
              </a:rPr>
              <a:t> </a:t>
            </a:r>
          </a:p>
        </p:txBody>
      </p:sp>
    </p:spTree>
    <p:extLst>
      <p:ext uri="{BB962C8B-B14F-4D97-AF65-F5344CB8AC3E}">
        <p14:creationId xmlns:p14="http://schemas.microsoft.com/office/powerpoint/2010/main" val="4082132307"/>
      </p:ext>
    </p:extLst>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2"/>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73CDCC-C626-4BDC-9B9D-DC54B9F379BE}"/>
              </a:ext>
            </a:extLst>
          </p:cNvPr>
          <p:cNvSpPr>
            <a:spLocks noGrp="1"/>
          </p:cNvSpPr>
          <p:nvPr>
            <p:ph type="body" sz="quarter" idx="23"/>
          </p:nvPr>
        </p:nvSpPr>
        <p:spPr/>
        <p:txBody>
          <a:bodyPr/>
          <a:lstStyle/>
          <a:p>
            <a:endParaRPr lang="de-AT"/>
          </a:p>
        </p:txBody>
      </p:sp>
      <p:pic>
        <p:nvPicPr>
          <p:cNvPr id="4" name="Picture 3">
            <a:extLst>
              <a:ext uri="{FF2B5EF4-FFF2-40B4-BE49-F238E27FC236}">
                <a16:creationId xmlns:a16="http://schemas.microsoft.com/office/drawing/2014/main" id="{10F26B06-EA11-4C68-AA78-DC2A84B51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pic>
        <p:nvPicPr>
          <p:cNvPr id="6" name="Picture 5">
            <a:extLst>
              <a:ext uri="{FF2B5EF4-FFF2-40B4-BE49-F238E27FC236}">
                <a16:creationId xmlns:a16="http://schemas.microsoft.com/office/drawing/2014/main" id="{E7E6E1D2-E5AF-41DF-802C-81FD0BE7F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1120" y="1194377"/>
            <a:ext cx="2985357" cy="843558"/>
          </a:xfrm>
          <a:prstGeom prst="rect">
            <a:avLst/>
          </a:prstGeom>
        </p:spPr>
      </p:pic>
    </p:spTree>
    <p:extLst>
      <p:ext uri="{BB962C8B-B14F-4D97-AF65-F5344CB8AC3E}">
        <p14:creationId xmlns:p14="http://schemas.microsoft.com/office/powerpoint/2010/main" val="403274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431065" y="3751017"/>
            <a:ext cx="1093685" cy="609289"/>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sp>
        <p:nvSpPr>
          <p:cNvPr id="67" name="TextBox 66"/>
          <p:cNvSpPr txBox="1"/>
          <p:nvPr/>
        </p:nvSpPr>
        <p:spPr>
          <a:xfrm rot="16200000">
            <a:off x="-1446717" y="2724623"/>
            <a:ext cx="3402515"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2995965" y="4656935"/>
            <a:ext cx="2601022"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742379">
            <a:off x="1398378" y="3649964"/>
            <a:ext cx="1611140"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14" name="TextBox 113"/>
          <p:cNvSpPr txBox="1"/>
          <p:nvPr/>
        </p:nvSpPr>
        <p:spPr>
          <a:xfrm>
            <a:off x="5804790" y="2798888"/>
            <a:ext cx="1411469" cy="501715"/>
          </a:xfrm>
          <a:prstGeom prst="rect">
            <a:avLst/>
          </a:prstGeom>
          <a:noFill/>
        </p:spPr>
        <p:txBody>
          <a:bodyPr wrap="square" lIns="134406" tIns="107525" rIns="134406" bIns="107525" rtlCol="0">
            <a:spAutoFit/>
          </a:bodyPr>
          <a:lstStyle/>
          <a:p>
            <a:pPr marL="0" marR="0" lvl="0" indent="0" algn="l" defTabSz="685182" rtl="0" eaLnBrk="1" fontAlgn="base" latinLnBrk="0" hangingPunct="1">
              <a:lnSpc>
                <a:spcPct val="90000"/>
              </a:lnSpc>
              <a:spcBef>
                <a:spcPct val="0"/>
              </a:spcBef>
              <a:spcAft>
                <a:spcPct val="0"/>
              </a:spcAft>
              <a:buClrTx/>
              <a:buSzTx/>
              <a:buFontTx/>
              <a:buNone/>
              <a:tabLst/>
              <a:defRPr/>
            </a:pPr>
            <a:r>
              <a:rPr kumimoji="0" lang="en-US" sz="1027" b="0" i="0" u="none" strike="noStrike" kern="0" cap="none" spc="0" normalizeH="0" baseline="0" noProof="0" dirty="0">
                <a:ln>
                  <a:noFill/>
                </a:ln>
                <a:gradFill>
                  <a:gsLst>
                    <a:gs pos="56637">
                      <a:srgbClr val="FFFFFF"/>
                    </a:gs>
                    <a:gs pos="8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APPLICATIONS AND SERVICES</a:t>
            </a:r>
          </a:p>
        </p:txBody>
      </p:sp>
      <p:cxnSp>
        <p:nvCxnSpPr>
          <p:cNvPr id="119" name="Straight Arrow Connector 118"/>
          <p:cNvCxnSpPr/>
          <p:nvPr/>
        </p:nvCxnSpPr>
        <p:spPr>
          <a:xfrm flipV="1">
            <a:off x="422385" y="1613571"/>
            <a:ext cx="0" cy="304336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1931" y="217134"/>
            <a:ext cx="4075052" cy="674749"/>
          </a:xfrm>
        </p:spPr>
        <p:txBody>
          <a:bodyPr/>
          <a:lstStyle/>
          <a:p>
            <a:r>
              <a:rPr lang="en-US" sz="2400" dirty="0"/>
              <a:t>From IaaS to …</a:t>
            </a:r>
            <a:br>
              <a:rPr lang="en-US" sz="2700" dirty="0"/>
            </a:br>
            <a:r>
              <a:rPr lang="en-US" sz="3300" b="1" dirty="0"/>
              <a:t>Innovation with PaaS</a:t>
            </a:r>
            <a:endParaRPr lang="en-US" sz="3000" b="1" dirty="0"/>
          </a:p>
        </p:txBody>
      </p:sp>
      <p:cxnSp>
        <p:nvCxnSpPr>
          <p:cNvPr id="118" name="Straight Arrow Connector 117"/>
          <p:cNvCxnSpPr/>
          <p:nvPr/>
        </p:nvCxnSpPr>
        <p:spPr>
          <a:xfrm>
            <a:off x="411180" y="4663452"/>
            <a:ext cx="8340953"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bwMode="auto">
          <a:xfrm>
            <a:off x="2007132" y="2639709"/>
            <a:ext cx="1106330" cy="45620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Back-up &amp; DR</a:t>
            </a:r>
          </a:p>
        </p:txBody>
      </p:sp>
      <p:sp>
        <p:nvSpPr>
          <p:cNvPr id="49" name="Rectangle: Rounded Corners 48"/>
          <p:cNvSpPr/>
          <p:nvPr/>
        </p:nvSpPr>
        <p:spPr bwMode="auto">
          <a:xfrm>
            <a:off x="661243" y="3135253"/>
            <a:ext cx="1028614" cy="43328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&amp; Networking </a:t>
            </a:r>
          </a:p>
        </p:txBody>
      </p:sp>
      <p:sp>
        <p:nvSpPr>
          <p:cNvPr id="101" name="TextBox 100"/>
          <p:cNvSpPr txBox="1"/>
          <p:nvPr/>
        </p:nvSpPr>
        <p:spPr>
          <a:xfrm rot="20279039">
            <a:off x="2886021" y="2849768"/>
            <a:ext cx="3288484"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3195960" y="1548531"/>
            <a:ext cx="4352187" cy="3072003"/>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2"/>
          <p:cNvSpPr/>
          <p:nvPr/>
        </p:nvSpPr>
        <p:spPr bwMode="auto">
          <a:xfrm>
            <a:off x="411181" y="3372890"/>
            <a:ext cx="7136966" cy="130230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p:cNvSpPr txBox="1"/>
          <p:nvPr/>
        </p:nvSpPr>
        <p:spPr>
          <a:xfrm>
            <a:off x="7552492" y="1747984"/>
            <a:ext cx="781309"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PaaS</a:t>
            </a:r>
          </a:p>
        </p:txBody>
      </p:sp>
      <p:sp>
        <p:nvSpPr>
          <p:cNvPr id="50" name="TextBox 49"/>
          <p:cNvSpPr txBox="1"/>
          <p:nvPr/>
        </p:nvSpPr>
        <p:spPr>
          <a:xfrm>
            <a:off x="7582840" y="3873635"/>
            <a:ext cx="713983"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IaaS</a:t>
            </a:r>
          </a:p>
        </p:txBody>
      </p:sp>
      <p:sp>
        <p:nvSpPr>
          <p:cNvPr id="7" name="Rectangle 6"/>
          <p:cNvSpPr/>
          <p:nvPr/>
        </p:nvSpPr>
        <p:spPr>
          <a:xfrm rot="19840374">
            <a:off x="5342865" y="2073321"/>
            <a:ext cx="16241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DIFFERENTIATION</a:t>
            </a:r>
            <a:endParaRPr kumimoji="0" lang="de-AT" sz="135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EA3C67F6-7BAE-4783-94D1-1D9823DD6ABB}"/>
              </a:ext>
            </a:extLst>
          </p:cNvPr>
          <p:cNvPicPr>
            <a:picLocks noChangeAspect="1"/>
          </p:cNvPicPr>
          <p:nvPr/>
        </p:nvPicPr>
        <p:blipFill rotWithShape="1">
          <a:blip r:embed="rId3"/>
          <a:srcRect l="1125" r="5648"/>
          <a:stretch/>
        </p:blipFill>
        <p:spPr>
          <a:xfrm>
            <a:off x="6401882" y="35321"/>
            <a:ext cx="2707904" cy="1572164"/>
          </a:xfrm>
          <a:prstGeom prst="rect">
            <a:avLst/>
          </a:prstGeom>
          <a:ln>
            <a:solidFill>
              <a:schemeClr val="tx1"/>
            </a:solidFill>
          </a:ln>
        </p:spPr>
      </p:pic>
      <p:sp>
        <p:nvSpPr>
          <p:cNvPr id="59" name="Arrow: Right 58"/>
          <p:cNvSpPr/>
          <p:nvPr/>
        </p:nvSpPr>
        <p:spPr bwMode="auto">
          <a:xfrm rot="19879899">
            <a:off x="3215261" y="1462069"/>
            <a:ext cx="3275073" cy="921059"/>
          </a:xfrm>
          <a:prstGeom prst="rightArrow">
            <a:avLst/>
          </a:prstGeo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Advanced Analytics &amp; Big Data, IoT, App Innovation / Intelligent Apps / </a:t>
            </a:r>
            <a:r>
              <a:rPr kumimoji="0" lang="en-US" sz="105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Serverless</a:t>
            </a: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t>
            </a: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6268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par>
                          <p:cTn id="46" fill="hold">
                            <p:stCondLst>
                              <p:cond delay="22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14" grpId="0"/>
      <p:bldP spid="51" grpId="0" animBg="1"/>
      <p:bldP spid="49" grpId="0" animBg="1"/>
      <p:bldP spid="101" grpId="0"/>
      <p:bldP spid="112" grpId="0" animBg="1"/>
      <p:bldP spid="113" grpId="0" animBg="1"/>
      <p:bldP spid="4" grpId="0"/>
      <p:bldP spid="50" grpId="0"/>
      <p:bldP spid="7" grpId="0"/>
      <p:bldP spid="59"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Why</a:t>
            </a:r>
            <a:r>
              <a:rPr lang="de-AT" dirty="0"/>
              <a:t> Not?</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37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3563888" y="195486"/>
            <a:ext cx="5328593" cy="681980"/>
          </a:xfrm>
        </p:spPr>
        <p:txBody>
          <a:bodyPr/>
          <a:lstStyle/>
          <a:p>
            <a:r>
              <a:rPr lang="de-AT" dirty="0"/>
              <a:t>Trust </a:t>
            </a:r>
            <a:r>
              <a:rPr lang="de-AT" dirty="0" err="1"/>
              <a:t>is</a:t>
            </a:r>
            <a:r>
              <a:rPr lang="de-AT" dirty="0"/>
              <a:t> </a:t>
            </a:r>
            <a:r>
              <a:rPr lang="de-AT" dirty="0" err="1"/>
              <a:t>Required</a:t>
            </a:r>
            <a:endParaRPr lang="de-AT" dirty="0"/>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3"/>
              </a:rPr>
              <a:t>https://flic.kr/p/9nWs1</a:t>
            </a:r>
            <a:r>
              <a:rPr lang="de-AT" dirty="0"/>
              <a:t> </a:t>
            </a:r>
          </a:p>
        </p:txBody>
      </p:sp>
    </p:spTree>
    <p:extLst>
      <p:ext uri="{BB962C8B-B14F-4D97-AF65-F5344CB8AC3E}">
        <p14:creationId xmlns:p14="http://schemas.microsoft.com/office/powerpoint/2010/main" val="3784086097"/>
      </p:ext>
    </p:extLst>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91" y="0"/>
            <a:ext cx="7711485" cy="5143500"/>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t>Specific</a:t>
            </a:r>
            <a:r>
              <a:rPr lang="de-AT" dirty="0"/>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483768" y="4778821"/>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a:t>Azure </a:t>
            </a:r>
            <a:r>
              <a:rPr lang="de-AT" dirty="0" err="1"/>
              <a:t>Functions</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5957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Microservices?</a:t>
            </a:r>
          </a:p>
        </p:txBody>
      </p:sp>
      <p:sp>
        <p:nvSpPr>
          <p:cNvPr id="3" name="Content Placeholder 2"/>
          <p:cNvSpPr>
            <a:spLocks noGrp="1"/>
          </p:cNvSpPr>
          <p:nvPr>
            <p:ph sz="quarter" idx="12"/>
          </p:nvPr>
        </p:nvSpPr>
        <p:spPr/>
        <p:txBody>
          <a:bodyPr/>
          <a:lstStyle/>
          <a:p>
            <a:r>
              <a:rPr lang="en-US" dirty="0"/>
              <a:t>Work well in heterogeneous environments</a:t>
            </a:r>
          </a:p>
          <a:p>
            <a:pPr lvl="1"/>
            <a:r>
              <a:rPr lang="en-US" dirty="0"/>
              <a:t>Right tool for the job</a:t>
            </a:r>
          </a:p>
          <a:p>
            <a:pPr lvl="1"/>
            <a:r>
              <a:rPr lang="en-US" dirty="0"/>
              <a:t>Available skills of team members</a:t>
            </a:r>
          </a:p>
          <a:p>
            <a:pPr lvl="1"/>
            <a:r>
              <a:rPr lang="en-US" dirty="0"/>
              <a:t>Grown environment (e.g. M&amp;A, changing policies, changing overall designs)</a:t>
            </a:r>
          </a:p>
          <a:p>
            <a:r>
              <a:rPr lang="en-US" dirty="0"/>
              <a:t>Easier to test/adopt new technologies</a:t>
            </a:r>
          </a:p>
          <a:p>
            <a:pPr lvl="1"/>
            <a:r>
              <a:rPr lang="en-US" dirty="0"/>
              <a:t>Reduce risk and cost of failure</a:t>
            </a:r>
          </a:p>
          <a:p>
            <a:pPr lvl="1"/>
            <a:r>
              <a:rPr lang="en-US" dirty="0"/>
              <a:t>New platforms (e.g. Node.js instead of .NET), new versions (e.g. .NET Core), </a:t>
            </a:r>
          </a:p>
          <a:p>
            <a:r>
              <a:rPr lang="en-US" dirty="0"/>
              <a:t>Resilience</a:t>
            </a:r>
          </a:p>
          <a:p>
            <a:pPr lvl="1"/>
            <a:r>
              <a:rPr lang="en-US" dirty="0"/>
              <a:t>Reduce single point of failures</a:t>
            </a:r>
          </a:p>
          <a:p>
            <a:pPr lvl="1"/>
            <a:r>
              <a:rPr lang="en-US" dirty="0"/>
              <a:t>Support different SLAs for difference modules (costs, agility)</a:t>
            </a:r>
          </a:p>
          <a:p>
            <a:pPr lvl="1"/>
            <a:r>
              <a:rPr lang="en-US" dirty="0"/>
              <a:t>Separation of services add complexity (e.g. network) </a:t>
            </a:r>
            <a:r>
              <a:rPr lang="en-US" dirty="0">
                <a:sym typeface="Wingdings" panose="05000000000000000000" pitchFamily="2" charset="2"/>
              </a:rPr>
              <a:t> </a:t>
            </a:r>
            <a:r>
              <a:rPr lang="en-US" dirty="0">
                <a:sym typeface="Wingdings" panose="05000000000000000000" pitchFamily="2" charset="2"/>
                <a:hlinkClick r:id="rId2"/>
              </a:rPr>
              <a:t>criticism of </a:t>
            </a:r>
            <a:r>
              <a:rPr lang="en-US" dirty="0" err="1">
                <a:sym typeface="Wingdings" panose="05000000000000000000" pitchFamily="2" charset="2"/>
                <a:hlinkClick r:id="rId2"/>
              </a:rPr>
              <a:t>Micrservices</a:t>
            </a:r>
            <a:endParaRPr lang="en-US" dirty="0"/>
          </a:p>
          <a:p>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60499284"/>
      </p:ext>
    </p:extLst>
  </p:cSld>
  <p:clrMapOvr>
    <a:masterClrMapping/>
  </p:clrMapOvr>
  <p:transition spd="slow">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Getting Started</a:t>
            </a:r>
          </a:p>
        </p:txBody>
      </p:sp>
      <p:sp>
        <p:nvSpPr>
          <p:cNvPr id="7" name="Content Placeholder 6"/>
          <p:cNvSpPr>
            <a:spLocks noGrp="1"/>
          </p:cNvSpPr>
          <p:nvPr>
            <p:ph sz="quarter" idx="12"/>
          </p:nvPr>
        </p:nvSpPr>
        <p:spPr/>
        <p:txBody>
          <a:bodyPr/>
          <a:lstStyle/>
          <a:p>
            <a:r>
              <a:rPr lang="en-US" dirty="0"/>
              <a:t>Functions ≈ </a:t>
            </a:r>
            <a:r>
              <a:rPr lang="en-US" dirty="0" err="1"/>
              <a:t>WebJobs</a:t>
            </a:r>
            <a:r>
              <a:rPr lang="en-US" dirty="0"/>
              <a:t> on steroids</a:t>
            </a:r>
          </a:p>
          <a:p>
            <a:pPr lvl="1"/>
            <a:r>
              <a:rPr lang="en-US" dirty="0"/>
              <a:t>Scripting, Web UI</a:t>
            </a:r>
          </a:p>
          <a:p>
            <a:r>
              <a:rPr lang="en-US" dirty="0"/>
              <a:t>Functions are implemented using </a:t>
            </a:r>
            <a:r>
              <a:rPr lang="en-US" dirty="0">
                <a:hlinkClick r:id="rId2"/>
              </a:rPr>
              <a:t>Azure App Services</a:t>
            </a:r>
            <a:endParaRPr lang="en-US" dirty="0"/>
          </a:p>
          <a:p>
            <a:pPr lvl="1"/>
            <a:r>
              <a:rPr lang="en-US" dirty="0"/>
              <a:t>Good to be familiar with App Services when working with Functions</a:t>
            </a:r>
          </a:p>
          <a:p>
            <a:endParaRPr lang="en-US" dirty="0"/>
          </a:p>
        </p:txBody>
      </p:sp>
      <p:sp>
        <p:nvSpPr>
          <p:cNvPr id="8" name="Text Placeholder 7"/>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834366253"/>
      </p:ext>
    </p:extLst>
  </p:cSld>
  <p:clrMapOvr>
    <a:masterClrMapping/>
  </p:clrMapOvr>
  <p:transition spd="slow">
    <p:push/>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Azure </a:t>
            </a:r>
            <a:r>
              <a:rPr lang="de-AT" dirty="0" err="1"/>
              <a:t>Functions</a:t>
            </a:r>
            <a:r>
              <a:rPr lang="de-AT" dirty="0"/>
              <a:t> </a:t>
            </a:r>
            <a:r>
              <a:rPr lang="de-AT" dirty="0" err="1"/>
              <a:t>Characteristics</a:t>
            </a:r>
            <a:endParaRPr lang="de-AT" dirty="0"/>
          </a:p>
        </p:txBody>
      </p:sp>
      <p:sp>
        <p:nvSpPr>
          <p:cNvPr id="3" name="Content Placeholder 2"/>
          <p:cNvSpPr>
            <a:spLocks noGrp="1"/>
          </p:cNvSpPr>
          <p:nvPr>
            <p:ph sz="quarter" idx="12"/>
          </p:nvPr>
        </p:nvSpPr>
        <p:spPr/>
        <p:txBody>
          <a:bodyPr/>
          <a:lstStyle/>
          <a:p>
            <a:r>
              <a:rPr lang="en-US" sz="2000" dirty="0"/>
              <a:t>Choice of language</a:t>
            </a:r>
          </a:p>
          <a:p>
            <a:pPr lvl="1"/>
            <a:r>
              <a:rPr lang="en-US" sz="1400" dirty="0"/>
              <a:t>C#, F#, TypeScript, etc.</a:t>
            </a:r>
          </a:p>
          <a:p>
            <a:pPr>
              <a:spcBef>
                <a:spcPts val="1200"/>
              </a:spcBef>
            </a:pPr>
            <a:r>
              <a:rPr lang="en-US" sz="2000" dirty="0"/>
              <a:t>Pay-per-use pricing model</a:t>
            </a:r>
          </a:p>
          <a:p>
            <a:pPr lvl="1"/>
            <a:r>
              <a:rPr lang="en-US" sz="1400" dirty="0"/>
              <a:t>Dynamic App Service Plan</a:t>
            </a:r>
          </a:p>
          <a:p>
            <a:pPr>
              <a:spcBef>
                <a:spcPts val="1200"/>
              </a:spcBef>
            </a:pPr>
            <a:r>
              <a:rPr lang="en-US" sz="2000" dirty="0"/>
              <a:t>Support for </a:t>
            </a:r>
            <a:r>
              <a:rPr lang="en-US" sz="2000" dirty="0" err="1"/>
              <a:t>NuGet</a:t>
            </a:r>
            <a:r>
              <a:rPr lang="en-US" sz="2000" dirty="0"/>
              <a:t> and NPM</a:t>
            </a:r>
          </a:p>
          <a:p>
            <a:pPr>
              <a:spcBef>
                <a:spcPts val="1200"/>
              </a:spcBef>
            </a:pPr>
            <a:r>
              <a:rPr lang="en-US" sz="2000" dirty="0"/>
              <a:t>Integrated security</a:t>
            </a:r>
          </a:p>
          <a:p>
            <a:pPr lvl="1"/>
            <a:r>
              <a:rPr lang="en-US" sz="1400" dirty="0"/>
              <a:t>Support for OAuth providers like AAD, Facebook, Google, Twitter, and Microsoft Account</a:t>
            </a:r>
          </a:p>
          <a:p>
            <a:pPr>
              <a:spcBef>
                <a:spcPts val="1200"/>
              </a:spcBef>
            </a:pPr>
            <a:r>
              <a:rPr lang="en-US" sz="2000" dirty="0"/>
              <a:t>Code-less integration</a:t>
            </a:r>
          </a:p>
          <a:p>
            <a:pPr>
              <a:spcBef>
                <a:spcPts val="1200"/>
              </a:spcBef>
            </a:pPr>
            <a:r>
              <a:rPr lang="en-US" sz="2000" dirty="0"/>
              <a:t>Flexible development</a:t>
            </a:r>
          </a:p>
          <a:p>
            <a:pPr lvl="1"/>
            <a:r>
              <a:rPr lang="en-US" sz="1400" dirty="0"/>
              <a:t>In-portal editor or set up continuous integration (e.g. GitHub, VSTS, local </a:t>
            </a:r>
            <a:r>
              <a:rPr lang="en-US" sz="1400" dirty="0" err="1"/>
              <a:t>Git</a:t>
            </a:r>
            <a:r>
              <a:rPr lang="en-US" sz="1400" dirty="0"/>
              <a:t> repository)</a:t>
            </a:r>
          </a:p>
        </p:txBody>
      </p:sp>
      <p:sp>
        <p:nvSpPr>
          <p:cNvPr id="4" name="Text Placeholder 3"/>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017147638"/>
      </p:ext>
    </p:extLst>
  </p:cSld>
  <p:clrMapOvr>
    <a:masterClrMapping/>
  </p:clrMapOvr>
  <p:transition spd="slow">
    <p:push/>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Triggers &amp; </a:t>
            </a:r>
            <a:r>
              <a:rPr lang="de-AT" dirty="0" err="1"/>
              <a:t>Bindings</a:t>
            </a:r>
            <a:endParaRPr lang="de-AT" dirty="0"/>
          </a:p>
        </p:txBody>
      </p:sp>
      <p:sp>
        <p:nvSpPr>
          <p:cNvPr id="7" name="Content Placeholder 6"/>
          <p:cNvSpPr>
            <a:spLocks noGrp="1"/>
          </p:cNvSpPr>
          <p:nvPr>
            <p:ph sz="quarter" idx="12"/>
          </p:nvPr>
        </p:nvSpPr>
        <p:spPr/>
        <p:txBody>
          <a:bodyPr/>
          <a:lstStyle/>
          <a:p>
            <a:r>
              <a:rPr lang="de-AT" dirty="0" err="1"/>
              <a:t>Timer</a:t>
            </a:r>
            <a:endParaRPr lang="de-AT" dirty="0"/>
          </a:p>
          <a:p>
            <a:r>
              <a:rPr lang="de-AT" dirty="0"/>
              <a:t>HTTP (Web Host)</a:t>
            </a:r>
          </a:p>
          <a:p>
            <a:pPr lvl="1"/>
            <a:r>
              <a:rPr lang="de-AT" dirty="0"/>
              <a:t>REST, </a:t>
            </a:r>
            <a:r>
              <a:rPr lang="de-AT" dirty="0" err="1"/>
              <a:t>Webhook</a:t>
            </a:r>
            <a:endParaRPr lang="de-AT" dirty="0"/>
          </a:p>
          <a:p>
            <a:r>
              <a:rPr lang="de-AT" dirty="0"/>
              <a:t>Azure Storage</a:t>
            </a:r>
          </a:p>
          <a:p>
            <a:pPr lvl="1"/>
            <a:r>
              <a:rPr lang="de-AT" dirty="0" err="1"/>
              <a:t>Blobs</a:t>
            </a:r>
            <a:r>
              <a:rPr lang="de-AT" dirty="0"/>
              <a:t>, Queues, </a:t>
            </a:r>
            <a:r>
              <a:rPr lang="de-AT" dirty="0" err="1"/>
              <a:t>Tables</a:t>
            </a:r>
            <a:endParaRPr lang="de-AT" dirty="0"/>
          </a:p>
          <a:p>
            <a:r>
              <a:rPr lang="de-AT" dirty="0"/>
              <a:t>Service Bus</a:t>
            </a:r>
          </a:p>
          <a:p>
            <a:pPr lvl="1"/>
            <a:r>
              <a:rPr lang="de-AT" dirty="0"/>
              <a:t>Queues, Topics</a:t>
            </a:r>
          </a:p>
          <a:p>
            <a:r>
              <a:rPr lang="de-AT" dirty="0" err="1"/>
              <a:t>DocumentDB</a:t>
            </a:r>
            <a:endParaRPr lang="de-AT" dirty="0"/>
          </a:p>
        </p:txBody>
      </p:sp>
      <p:sp>
        <p:nvSpPr>
          <p:cNvPr id="8" name="Text Placeholder 7"/>
          <p:cNvSpPr>
            <a:spLocks noGrp="1"/>
          </p:cNvSpPr>
          <p:nvPr>
            <p:ph type="body" sz="quarter" idx="23"/>
          </p:nvPr>
        </p:nvSpPr>
        <p:spPr/>
        <p:txBody>
          <a:bodyPr/>
          <a:lstStyle/>
          <a:p>
            <a:r>
              <a:rPr lang="de-AT" dirty="0">
                <a:solidFill>
                  <a:schemeClr val="accent1"/>
                </a:solidFill>
                <a:hlinkClick r:id="rId2"/>
              </a:rPr>
              <a:t>Details</a:t>
            </a:r>
            <a:br>
              <a:rPr lang="de-AT" dirty="0">
                <a:solidFill>
                  <a:schemeClr val="accent1"/>
                </a:solidFill>
              </a:rPr>
            </a:br>
            <a:endParaRPr lang="de-AT" dirty="0">
              <a:solidFill>
                <a:schemeClr val="accent1"/>
              </a:solidFill>
            </a:endParaRPr>
          </a:p>
        </p:txBody>
      </p:sp>
    </p:spTree>
    <p:extLst>
      <p:ext uri="{BB962C8B-B14F-4D97-AF65-F5344CB8AC3E}">
        <p14:creationId xmlns:p14="http://schemas.microsoft.com/office/powerpoint/2010/main" val="658977620"/>
      </p:ext>
    </p:extLst>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Dynamic App Service Plan</a:t>
            </a:r>
          </a:p>
        </p:txBody>
      </p:sp>
      <p:sp>
        <p:nvSpPr>
          <p:cNvPr id="3" name="Content Placeholder 2"/>
          <p:cNvSpPr>
            <a:spLocks noGrp="1"/>
          </p:cNvSpPr>
          <p:nvPr>
            <p:ph sz="quarter" idx="12"/>
          </p:nvPr>
        </p:nvSpPr>
        <p:spPr/>
        <p:txBody>
          <a:bodyPr/>
          <a:lstStyle/>
          <a:p>
            <a:r>
              <a:rPr lang="en-US" dirty="0"/>
              <a:t>Only pay for the time that your code spends running</a:t>
            </a:r>
          </a:p>
          <a:p>
            <a:pPr lvl="1"/>
            <a:r>
              <a:rPr lang="en-US" dirty="0">
                <a:hlinkClick r:id="rId2"/>
              </a:rPr>
              <a:t>Functions pricing</a:t>
            </a:r>
            <a:r>
              <a:rPr lang="en-US" dirty="0"/>
              <a:t> (based on “GB-s”, “Gigabyte Seconds”)</a:t>
            </a:r>
          </a:p>
          <a:p>
            <a:pPr lvl="1"/>
            <a:r>
              <a:rPr lang="de-AT" sz="1200" i="1" dirty="0"/>
              <a:t>„</a:t>
            </a:r>
            <a:r>
              <a:rPr lang="en-US" sz="1200" i="1" dirty="0"/>
              <a:t>nearest 100ms at Per/GB price based on the time your function runs and the memory size of the function space you choose”</a:t>
            </a:r>
            <a:endParaRPr lang="de-AT" sz="1200" i="1" dirty="0"/>
          </a:p>
        </p:txBody>
      </p:sp>
      <p:sp>
        <p:nvSpPr>
          <p:cNvPr id="4" name="Text Placeholder 3"/>
          <p:cNvSpPr>
            <a:spLocks noGrp="1"/>
          </p:cNvSpPr>
          <p:nvPr>
            <p:ph type="body" sz="quarter" idx="23"/>
          </p:nvPr>
        </p:nvSpPr>
        <p:spPr/>
        <p:txBody>
          <a:bodyPr/>
          <a:lstStyle/>
          <a:p>
            <a:endParaRPr lang="de-AT"/>
          </a:p>
        </p:txBody>
      </p:sp>
      <p:pic>
        <p:nvPicPr>
          <p:cNvPr id="5" name="Picture 4"/>
          <p:cNvPicPr>
            <a:picLocks noChangeAspect="1"/>
          </p:cNvPicPr>
          <p:nvPr/>
        </p:nvPicPr>
        <p:blipFill>
          <a:blip r:embed="rId3"/>
          <a:stretch>
            <a:fillRect/>
          </a:stretch>
        </p:blipFill>
        <p:spPr>
          <a:xfrm>
            <a:off x="876300" y="2377711"/>
            <a:ext cx="3871869" cy="2583449"/>
          </a:xfrm>
          <a:prstGeom prst="rect">
            <a:avLst/>
          </a:prstGeom>
        </p:spPr>
      </p:pic>
      <p:pic>
        <p:nvPicPr>
          <p:cNvPr id="6" name="Picture 5"/>
          <p:cNvPicPr>
            <a:picLocks noChangeAspect="1"/>
          </p:cNvPicPr>
          <p:nvPr/>
        </p:nvPicPr>
        <p:blipFill>
          <a:blip r:embed="rId4"/>
          <a:stretch>
            <a:fillRect/>
          </a:stretch>
        </p:blipFill>
        <p:spPr>
          <a:xfrm>
            <a:off x="4840283" y="3527070"/>
            <a:ext cx="4052198" cy="1434090"/>
          </a:xfrm>
          <a:prstGeom prst="rect">
            <a:avLst/>
          </a:prstGeom>
        </p:spPr>
      </p:pic>
    </p:spTree>
    <p:extLst>
      <p:ext uri="{BB962C8B-B14F-4D97-AF65-F5344CB8AC3E}">
        <p14:creationId xmlns:p14="http://schemas.microsoft.com/office/powerpoint/2010/main" val="48069054"/>
      </p:ext>
    </p:extLst>
  </p:cSld>
  <p:clrMapOvr>
    <a:masterClrMapping/>
  </p:clrMapOvr>
  <p:transition spd="slow">
    <p:push/>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800" noProof="1"/>
              <a:t>using System.Net;</a:t>
            </a:r>
          </a:p>
          <a:p>
            <a:endParaRPr lang="de-AT" sz="800" noProof="1"/>
          </a:p>
          <a:p>
            <a:r>
              <a:rPr lang="de-AT" sz="800" noProof="1"/>
              <a:t>public static async Task&lt;HttpResponseMessage&gt; Run(HttpRequestMessage req, TraceWriter log) {</a:t>
            </a:r>
          </a:p>
          <a:p>
            <a:r>
              <a:rPr lang="de-AT" sz="800" noProof="1"/>
              <a:t>    log.Info("Received Tic-Tac-Toe request");</a:t>
            </a:r>
          </a:p>
          <a:p>
            <a:r>
              <a:rPr lang="de-AT" sz="800" noProof="1"/>
              <a:t>    var board = await req.Content.ReadAsAsync&lt;string[]&gt;();</a:t>
            </a:r>
          </a:p>
          <a:p>
            <a:endParaRPr lang="de-AT" sz="800" noProof="1"/>
          </a:p>
          <a:p>
            <a:r>
              <a:rPr lang="de-AT" sz="800" noProof="1"/>
              <a:t>    if (board.Length != 9) {</a:t>
            </a:r>
          </a:p>
          <a:p>
            <a:r>
              <a:rPr lang="de-AT" sz="800" noProof="1"/>
              <a:t>        return req.CreateResponse(HttpStatusCode.BadRequest, "No valid tic-tac-toe board");</a:t>
            </a:r>
          </a:p>
          <a:p>
            <a:r>
              <a:rPr lang="de-AT" sz="800" noProof="1"/>
              <a:t>    }</a:t>
            </a:r>
          </a:p>
          <a:p>
            <a:endParaRPr lang="de-AT" sz="800" noProof="1"/>
          </a:p>
          <a:p>
            <a:r>
              <a:rPr lang="de-AT" sz="800" noProof="1"/>
              <a:t>    for(var row = 0; row &lt; 3; row ++) {</a:t>
            </a:r>
          </a:p>
          <a:p>
            <a:r>
              <a:rPr lang="de-AT" sz="800" noProof="1"/>
              <a:t>        if (!string.IsNullOrWhiteSpace(board[row * 3]) </a:t>
            </a:r>
          </a:p>
          <a:p>
            <a:r>
              <a:rPr lang="de-AT" sz="800" noProof="1"/>
              <a:t>            &amp;&amp; board[row * 3] == board[row * 3 + 1] &amp;&amp; board[row * 3] == board[row * 3 + 2]) {</a:t>
            </a:r>
          </a:p>
          <a:p>
            <a:r>
              <a:rPr lang="de-AT" sz="800" noProof="1"/>
              <a:t>                return BuildResponse(req, board[row * 3]);</a:t>
            </a:r>
          </a:p>
          <a:p>
            <a:r>
              <a:rPr lang="de-AT" sz="800" noProof="1"/>
              <a:t>            }</a:t>
            </a:r>
          </a:p>
          <a:p>
            <a:r>
              <a:rPr lang="de-AT" sz="800" noProof="1"/>
              <a:t>    }</a:t>
            </a:r>
          </a:p>
          <a:p>
            <a:endParaRPr lang="de-AT" sz="800" noProof="1"/>
          </a:p>
          <a:p>
            <a:r>
              <a:rPr lang="de-AT" sz="800" noProof="1"/>
              <a:t>    for(var column = 0; column &lt; 3; column ++) {</a:t>
            </a:r>
          </a:p>
          <a:p>
            <a:r>
              <a:rPr lang="de-AT" sz="800" noProof="1"/>
              <a:t>        if (!string.IsNullOrWhiteSpace(board[column]) </a:t>
            </a:r>
          </a:p>
          <a:p>
            <a:r>
              <a:rPr lang="de-AT" sz="800" noProof="1"/>
              <a:t>            &amp;&amp; board[column] == board[3 + column] &amp;&amp; board[column] == board[2 * 3 + column]) {</a:t>
            </a:r>
          </a:p>
          <a:p>
            <a:r>
              <a:rPr lang="de-AT" sz="800" noProof="1"/>
              <a:t>                return BuildResponse(req, board[column]);</a:t>
            </a:r>
          </a:p>
          <a:p>
            <a:r>
              <a:rPr lang="de-AT" sz="800" noProof="1"/>
              <a:t>            }</a:t>
            </a:r>
          </a:p>
          <a:p>
            <a:r>
              <a:rPr lang="de-AT" sz="800" noProof="1"/>
              <a:t>    }</a:t>
            </a:r>
          </a:p>
          <a:p>
            <a:endParaRPr lang="de-AT" sz="800" noProof="1"/>
          </a:p>
          <a:p>
            <a:r>
              <a:rPr lang="de-AT" sz="800" noProof="1"/>
              <a:t>    if (!string.IsNullOrWhiteSpace(board[0]) </a:t>
            </a:r>
          </a:p>
          <a:p>
            <a:r>
              <a:rPr lang="de-AT" sz="800" noProof="1"/>
              <a:t>        &amp;&amp; board[0] == board[3 + 1] &amp;&amp; board[0] == board[2 * 3 + 2]) {</a:t>
            </a:r>
          </a:p>
          <a:p>
            <a:r>
              <a:rPr lang="de-AT" sz="800" noProof="1"/>
              <a:t>            return BuildResponse(req, board[0]);</a:t>
            </a:r>
          </a:p>
          <a:p>
            <a:r>
              <a:rPr lang="de-AT" sz="800" noProof="1"/>
              <a:t>        }</a:t>
            </a:r>
          </a:p>
          <a:p>
            <a:endParaRPr lang="de-AT" sz="800" noProof="1"/>
          </a:p>
          <a:p>
            <a:r>
              <a:rPr lang="de-AT" sz="800" noProof="1"/>
              <a:t>    if (!string.IsNullOrWhiteSpace(board[2]) </a:t>
            </a:r>
          </a:p>
          <a:p>
            <a:r>
              <a:rPr lang="de-AT" sz="800" noProof="1"/>
              <a:t>        &amp;&amp; board[2] == board[3 + 1] &amp;&amp; board[2] == board[2 * 3]) {</a:t>
            </a:r>
          </a:p>
          <a:p>
            <a:r>
              <a:rPr lang="de-AT" sz="800" noProof="1"/>
              <a:t>            return BuildResponse(req, board[1]);</a:t>
            </a:r>
          </a:p>
          <a:p>
            <a:r>
              <a:rPr lang="de-AT" sz="800" noProof="1"/>
              <a:t>        }</a:t>
            </a:r>
          </a:p>
          <a:p>
            <a:endParaRPr lang="de-AT" sz="800" noProof="1"/>
          </a:p>
          <a:p>
            <a:r>
              <a:rPr lang="de-AT" sz="800" noProof="1"/>
              <a:t>    return BuildResponse(req);</a:t>
            </a:r>
          </a:p>
          <a:p>
            <a:r>
              <a:rPr lang="de-AT" sz="800" noProof="1"/>
              <a:t>}</a:t>
            </a:r>
          </a:p>
          <a:p>
            <a:endParaRPr lang="de-AT" sz="800" noProof="1"/>
          </a:p>
          <a:p>
            <a:r>
              <a:rPr lang="de-AT" sz="800" noProof="1"/>
              <a:t>private static HttpResponseMessage BuildResponse(HttpRequestMessage req, string winner = null)</a:t>
            </a:r>
          </a:p>
          <a:p>
            <a:r>
              <a:rPr lang="de-AT" sz="800" noProof="1"/>
              <a:t>    =&gt; req.CreateResponse(HttpStatusCode.OK, new { winner = winner });</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Logic</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err="1"/>
              <a:t>Consumption</a:t>
            </a:r>
            <a:r>
              <a:rPr lang="de-AT" dirty="0"/>
              <a:t> Plan</a:t>
            </a:r>
          </a:p>
          <a:p>
            <a:pPr lvl="1"/>
            <a:r>
              <a:rPr lang="de-AT" dirty="0" err="1"/>
              <a:t>Application</a:t>
            </a:r>
            <a:r>
              <a:rPr lang="de-AT" dirty="0"/>
              <a:t> </a:t>
            </a:r>
            <a:r>
              <a:rPr lang="de-AT" dirty="0" err="1"/>
              <a:t>Insights</a:t>
            </a:r>
            <a:r>
              <a:rPr lang="de-AT" dirty="0"/>
              <a:t> </a:t>
            </a:r>
            <a:r>
              <a:rPr lang="de-AT" dirty="0" err="1"/>
              <a:t>integration</a:t>
            </a:r>
            <a:endParaRPr lang="de-AT" dirty="0"/>
          </a:p>
          <a:p>
            <a:r>
              <a:rPr lang="de-AT" dirty="0"/>
              <a:t>Create in Portal</a:t>
            </a:r>
          </a:p>
          <a:p>
            <a:r>
              <a:rPr lang="de-AT" dirty="0"/>
              <a:t>Call via HTTP (</a:t>
            </a:r>
            <a:r>
              <a:rPr lang="de-AT" dirty="0" err="1"/>
              <a:t>Insomnia</a:t>
            </a:r>
            <a:r>
              <a:rPr lang="de-AT" dirty="0"/>
              <a:t>)</a:t>
            </a:r>
          </a:p>
          <a:p>
            <a:r>
              <a:rPr lang="de-AT" dirty="0"/>
              <a:t>Show </a:t>
            </a:r>
            <a:r>
              <a:rPr lang="de-AT" dirty="0" err="1"/>
              <a:t>background</a:t>
            </a:r>
            <a:r>
              <a:rPr lang="de-AT" dirty="0"/>
              <a:t> </a:t>
            </a:r>
            <a:r>
              <a:rPr lang="de-AT" dirty="0" err="1"/>
              <a:t>files</a:t>
            </a:r>
            <a:endParaRPr lang="de-AT" dirty="0"/>
          </a:p>
          <a:p>
            <a:pPr lvl="1"/>
            <a:r>
              <a:rPr lang="de-AT" dirty="0"/>
              <a:t>C# Scripts</a:t>
            </a:r>
          </a:p>
          <a:p>
            <a:pPr lvl="1"/>
            <a:r>
              <a:rPr lang="de-AT" dirty="0"/>
              <a:t>JSON </a:t>
            </a:r>
            <a:r>
              <a:rPr lang="de-AT" dirty="0" err="1"/>
              <a:t>configuration</a:t>
            </a:r>
            <a:r>
              <a:rPr lang="de-AT" dirty="0"/>
              <a:t> </a:t>
            </a:r>
            <a:r>
              <a:rPr lang="de-AT" dirty="0" err="1"/>
              <a:t>files</a:t>
            </a:r>
            <a:endParaRPr lang="de-AT" dirty="0"/>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875358825"/>
      </p:ext>
    </p:extLst>
  </p:cSld>
  <p:clrMapOvr>
    <a:masterClrMapping/>
  </p:clrMapOvr>
  <p:transition spd="slow">
    <p:push/>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Develop</a:t>
            </a:r>
            <a:r>
              <a:rPr lang="de-AT" dirty="0"/>
              <a:t> in Visual Studio</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a:t>Visual Studio</a:t>
            </a:r>
          </a:p>
          <a:p>
            <a:r>
              <a:rPr lang="de-AT" dirty="0"/>
              <a:t>Debugging </a:t>
            </a:r>
            <a:r>
              <a:rPr lang="de-AT" dirty="0" err="1"/>
              <a:t>with</a:t>
            </a:r>
            <a:r>
              <a:rPr lang="de-AT" dirty="0"/>
              <a:t> VS</a:t>
            </a:r>
          </a:p>
          <a:p>
            <a:r>
              <a:rPr lang="de-AT" dirty="0"/>
              <a:t>Deploy </a:t>
            </a:r>
            <a:r>
              <a:rPr lang="de-AT" dirty="0" err="1"/>
              <a:t>using</a:t>
            </a:r>
            <a:r>
              <a:rPr lang="de-AT" dirty="0"/>
              <a:t> VS</a:t>
            </a:r>
          </a:p>
        </p:txBody>
      </p:sp>
      <p:sp>
        <p:nvSpPr>
          <p:cNvPr id="2" name="Text Placeholder 1">
            <a:extLst>
              <a:ext uri="{FF2B5EF4-FFF2-40B4-BE49-F238E27FC236}">
                <a16:creationId xmlns:a16="http://schemas.microsoft.com/office/drawing/2014/main" id="{031CD373-992B-4638-81EE-6E66D2F127FD}"/>
              </a:ext>
            </a:extLst>
          </p:cNvPr>
          <p:cNvSpPr>
            <a:spLocks noGrp="1"/>
          </p:cNvSpPr>
          <p:nvPr>
            <p:ph type="body" sz="quarter" idx="25"/>
          </p:nvPr>
        </p:nvSpPr>
        <p:spPr/>
        <p:txBody>
          <a:bodyPr/>
          <a:lstStyle/>
          <a:p>
            <a:endParaRPr lang="de-AT"/>
          </a:p>
        </p:txBody>
      </p:sp>
      <p:pic>
        <p:nvPicPr>
          <p:cNvPr id="5" name="Content Placeholder 4">
            <a:extLst>
              <a:ext uri="{FF2B5EF4-FFF2-40B4-BE49-F238E27FC236}">
                <a16:creationId xmlns:a16="http://schemas.microsoft.com/office/drawing/2014/main" id="{260CD0EF-C917-4B28-B112-5049CD40BDC8}"/>
              </a:ext>
            </a:extLst>
          </p:cNvPr>
          <p:cNvPicPr>
            <a:picLocks noGrp="1" noChangeAspect="1"/>
          </p:cNvPicPr>
          <p:nvPr>
            <p:ph sz="quarter" idx="22"/>
          </p:nvPr>
        </p:nvPicPr>
        <p:blipFill>
          <a:blip r:embed="rId2"/>
          <a:stretch>
            <a:fillRect/>
          </a:stretch>
        </p:blipFill>
        <p:spPr>
          <a:xfrm>
            <a:off x="395536" y="1203598"/>
            <a:ext cx="5327650" cy="2774973"/>
          </a:xfrm>
          <a:prstGeom prst="rect">
            <a:avLst/>
          </a:prstGeom>
        </p:spPr>
      </p:pic>
    </p:spTree>
    <p:extLst>
      <p:ext uri="{BB962C8B-B14F-4D97-AF65-F5344CB8AC3E}">
        <p14:creationId xmlns:p14="http://schemas.microsoft.com/office/powerpoint/2010/main" val="3443100251"/>
      </p:ext>
    </p:extLst>
  </p:cSld>
  <p:clrMapOvr>
    <a:masterClrMapping/>
  </p:clrMapOvr>
  <p:transition spd="slow">
    <p:push/>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Node.js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noProof="1"/>
              <a:t>func init --no-source-control</a:t>
            </a:r>
          </a:p>
          <a:p>
            <a:r>
              <a:rPr lang="de-AT" noProof="1"/>
              <a:t>func templates list</a:t>
            </a:r>
          </a:p>
          <a:p>
            <a:r>
              <a:rPr lang="de-AT" noProof="1"/>
              <a:t>func new</a:t>
            </a:r>
          </a:p>
          <a:p>
            <a:r>
              <a:rPr lang="de-AT" noProof="1"/>
              <a:t>	-&gt; Answer wizard questions (Node.js)</a:t>
            </a:r>
          </a:p>
          <a:p>
            <a:endParaRPr lang="de-AT" noProof="1"/>
          </a:p>
          <a:p>
            <a:r>
              <a:rPr lang="de-AT" noProof="1"/>
              <a:t>func start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Local</a:t>
            </a:r>
            <a:r>
              <a:rPr lang="de-AT" dirty="0"/>
              <a:t> Development</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dirty="0" err="1"/>
              <a:t>Function</a:t>
            </a:r>
            <a:r>
              <a:rPr lang="de-AT" dirty="0"/>
              <a:t> App</a:t>
            </a:r>
          </a:p>
          <a:p>
            <a:pPr lvl="1"/>
            <a:r>
              <a:rPr lang="de-AT" dirty="0"/>
              <a:t>Node.js</a:t>
            </a:r>
          </a:p>
          <a:p>
            <a:r>
              <a:rPr lang="de-AT" dirty="0"/>
              <a:t>Call via HTTP (</a:t>
            </a:r>
            <a:r>
              <a:rPr lang="de-AT" dirty="0" err="1"/>
              <a:t>Insomnia</a:t>
            </a:r>
            <a:r>
              <a:rPr lang="de-AT" dirty="0"/>
              <a:t>)</a:t>
            </a:r>
          </a:p>
        </p:txBody>
      </p:sp>
      <p:sp>
        <p:nvSpPr>
          <p:cNvPr id="6" name="Text Placeholder 5">
            <a:extLst>
              <a:ext uri="{FF2B5EF4-FFF2-40B4-BE49-F238E27FC236}">
                <a16:creationId xmlns:a16="http://schemas.microsoft.com/office/drawing/2014/main" id="{FBF4E0C5-20E3-4FF6-A22B-AFEEC1AACC38}"/>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559959802"/>
      </p:ext>
    </p:extLst>
  </p:cSld>
  <p:clrMapOvr>
    <a:masterClrMapping/>
  </p:clrMapOvr>
  <p:transition spd="slow">
    <p:push/>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Node</a:t>
            </a:r>
            <a:r>
              <a:rPr lang="de-AT" dirty="0"/>
              <a:t>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1000" noProof="1"/>
              <a:t>module.exports = function (context, req) {</a:t>
            </a:r>
          </a:p>
          <a:p>
            <a:r>
              <a:rPr lang="de-AT" sz="1000" noProof="1"/>
              <a:t>  // Parse request body</a:t>
            </a:r>
          </a:p>
          <a:p>
            <a:r>
              <a:rPr lang="de-AT" sz="1000" noProof="1"/>
              <a:t>  var board = JSON.parse(req.body);</a:t>
            </a:r>
          </a:p>
          <a:p>
            <a:endParaRPr lang="de-AT" sz="1000" noProof="1"/>
          </a:p>
          <a:p>
            <a:r>
              <a:rPr lang="de-AT" sz="1000" noProof="1"/>
              <a:t>  // Make sure that body is a properly formed array</a:t>
            </a:r>
          </a:p>
          <a:p>
            <a:r>
              <a:rPr lang="de-AT" sz="1000" noProof="1"/>
              <a:t>  if (Array.isArray(board) &amp;&amp; board.length == 9) {</a:t>
            </a:r>
          </a:p>
          <a:p>
            <a:r>
              <a:rPr lang="de-AT" sz="1000" noProof="1"/>
              <a:t>      // Body is ok -&gt; send message to trigger analysis</a:t>
            </a:r>
          </a:p>
          <a:p>
            <a:r>
              <a:rPr lang="de-AT" sz="1000" noProof="1"/>
              <a:t>      context.bindings.outputSbMsg = { Message: board };</a:t>
            </a:r>
          </a:p>
          <a:p>
            <a:endParaRPr lang="de-AT" sz="1000" noProof="1"/>
          </a:p>
          <a:p>
            <a:r>
              <a:rPr lang="de-AT" sz="1000" noProof="1"/>
              <a:t>      // Send OK result to caller</a:t>
            </a:r>
          </a:p>
          <a:p>
            <a:r>
              <a:rPr lang="de-AT" sz="1000" noProof="1"/>
              <a:t>      context.res = { status: 202 };</a:t>
            </a:r>
          </a:p>
          <a:p>
            <a:r>
              <a:rPr lang="de-AT" sz="1000" noProof="1"/>
              <a:t>      context.done();</a:t>
            </a:r>
          </a:p>
          <a:p>
            <a:r>
              <a:rPr lang="de-AT" sz="1000" noProof="1"/>
              <a:t>  }</a:t>
            </a:r>
          </a:p>
          <a:p>
            <a:r>
              <a:rPr lang="de-AT" sz="1000" noProof="1"/>
              <a:t>  else {</a:t>
            </a:r>
          </a:p>
          <a:p>
            <a:r>
              <a:rPr lang="de-AT" sz="1000" noProof="1"/>
              <a:t>      // Body is malformed -&gt; send Bad Request to caller</a:t>
            </a:r>
          </a:p>
          <a:p>
            <a:r>
              <a:rPr lang="de-AT" sz="1000" noProof="1"/>
              <a:t>      context.res = { status: 400, body: "No valid tic-tac-toe board" };</a:t>
            </a:r>
          </a:p>
          <a:p>
            <a:r>
              <a:rPr lang="de-AT" sz="1000" noProof="1"/>
              <a:t>      context.done();</a:t>
            </a:r>
          </a:p>
          <a:p>
            <a:r>
              <a:rPr lang="de-AT" sz="1000" noProof="1"/>
              <a:t>  }</a:t>
            </a:r>
          </a:p>
          <a:p>
            <a:r>
              <a:rPr lang="de-AT" sz="1000" noProof="1"/>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Queue Binding</a:t>
            </a:r>
          </a:p>
          <a:p>
            <a:r>
              <a:rPr lang="de-AT" dirty="0"/>
              <a:t>Call via HTTP (</a:t>
            </a:r>
            <a:r>
              <a:rPr lang="de-AT" dirty="0" err="1"/>
              <a:t>Insomnia</a:t>
            </a:r>
            <a:r>
              <a:rPr lang="de-AT" dirty="0"/>
              <a:t>)</a:t>
            </a:r>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28740281"/>
      </p:ext>
    </p:extLst>
  </p:cSld>
  <p:clrMapOvr>
    <a:masterClrMapping/>
  </p:clrMapOvr>
  <p:transition spd="slow">
    <p:push/>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3188-4C91-419B-96B5-DEAFE8284371}"/>
              </a:ext>
            </a:extLst>
          </p:cNvPr>
          <p:cNvSpPr>
            <a:spLocks noGrp="1"/>
          </p:cNvSpPr>
          <p:nvPr>
            <p:ph type="title"/>
          </p:nvPr>
        </p:nvSpPr>
        <p:spPr/>
        <p:txBody>
          <a:bodyPr/>
          <a:lstStyle/>
          <a:p>
            <a:r>
              <a:rPr lang="de-AT" dirty="0" err="1"/>
              <a:t>Logic</a:t>
            </a:r>
            <a:r>
              <a:rPr lang="de-AT" dirty="0"/>
              <a:t> App</a:t>
            </a:r>
          </a:p>
        </p:txBody>
      </p:sp>
      <p:sp>
        <p:nvSpPr>
          <p:cNvPr id="4" name="Text Placeholder 3">
            <a:extLst>
              <a:ext uri="{FF2B5EF4-FFF2-40B4-BE49-F238E27FC236}">
                <a16:creationId xmlns:a16="http://schemas.microsoft.com/office/drawing/2014/main" id="{05F8C3C7-A4A0-4A58-B6D4-6C80EF74279F}"/>
              </a:ext>
            </a:extLst>
          </p:cNvPr>
          <p:cNvSpPr>
            <a:spLocks noGrp="1"/>
          </p:cNvSpPr>
          <p:nvPr>
            <p:ph type="body" sz="quarter" idx="23"/>
          </p:nvPr>
        </p:nvSpPr>
        <p:spPr/>
        <p:txBody>
          <a:bodyPr/>
          <a:lstStyle/>
          <a:p>
            <a:r>
              <a:rPr lang="de-AT" dirty="0"/>
              <a:t>Combine </a:t>
            </a:r>
            <a:r>
              <a:rPr lang="de-AT" dirty="0" err="1"/>
              <a:t>Functions</a:t>
            </a:r>
            <a:r>
              <a:rPr lang="de-AT" dirty="0"/>
              <a:t> </a:t>
            </a:r>
            <a:r>
              <a:rPr lang="de-AT" dirty="0" err="1"/>
              <a:t>with</a:t>
            </a:r>
            <a:r>
              <a:rPr lang="de-AT" dirty="0"/>
              <a:t> Workflows</a:t>
            </a:r>
          </a:p>
        </p:txBody>
      </p:sp>
      <p:sp>
        <p:nvSpPr>
          <p:cNvPr id="5" name="Text Placeholder 4">
            <a:extLst>
              <a:ext uri="{FF2B5EF4-FFF2-40B4-BE49-F238E27FC236}">
                <a16:creationId xmlns:a16="http://schemas.microsoft.com/office/drawing/2014/main" id="{8EB08A7B-A267-45CD-9BDF-6F4017CF70E1}"/>
              </a:ext>
            </a:extLst>
          </p:cNvPr>
          <p:cNvSpPr>
            <a:spLocks noGrp="1"/>
          </p:cNvSpPr>
          <p:nvPr>
            <p:ph type="body" sz="quarter" idx="24"/>
          </p:nvPr>
        </p:nvSpPr>
        <p:spPr/>
        <p:txBody>
          <a:bodyPr/>
          <a:lstStyle/>
          <a:p>
            <a:r>
              <a:rPr lang="de-AT" dirty="0"/>
              <a:t>Create </a:t>
            </a:r>
            <a:r>
              <a:rPr lang="de-AT" dirty="0" err="1"/>
              <a:t>function</a:t>
            </a:r>
            <a:endParaRPr lang="de-AT" dirty="0"/>
          </a:p>
          <a:p>
            <a:pPr lvl="1"/>
            <a:r>
              <a:rPr lang="de-AT" dirty="0"/>
              <a:t>Connect </a:t>
            </a:r>
            <a:r>
              <a:rPr lang="de-AT" dirty="0" err="1"/>
              <a:t>with</a:t>
            </a:r>
            <a:r>
              <a:rPr lang="de-AT" dirty="0"/>
              <a:t> Service Bus</a:t>
            </a:r>
          </a:p>
          <a:p>
            <a:r>
              <a:rPr lang="de-AT" dirty="0"/>
              <a:t>Views</a:t>
            </a:r>
          </a:p>
          <a:p>
            <a:pPr lvl="1"/>
            <a:r>
              <a:rPr lang="de-AT" dirty="0"/>
              <a:t>Design View</a:t>
            </a:r>
          </a:p>
          <a:p>
            <a:pPr lvl="1"/>
            <a:r>
              <a:rPr lang="de-AT" dirty="0"/>
              <a:t>Code View</a:t>
            </a:r>
          </a:p>
        </p:txBody>
      </p:sp>
      <p:sp>
        <p:nvSpPr>
          <p:cNvPr id="6" name="Text Placeholder 5">
            <a:extLst>
              <a:ext uri="{FF2B5EF4-FFF2-40B4-BE49-F238E27FC236}">
                <a16:creationId xmlns:a16="http://schemas.microsoft.com/office/drawing/2014/main" id="{240EA1C2-A262-49AD-9C30-960ED2CBDAEA}"/>
              </a:ext>
            </a:extLst>
          </p:cNvPr>
          <p:cNvSpPr>
            <a:spLocks noGrp="1"/>
          </p:cNvSpPr>
          <p:nvPr>
            <p:ph type="body" sz="quarter" idx="25"/>
          </p:nvPr>
        </p:nvSpPr>
        <p:spPr/>
        <p:txBody>
          <a:bodyPr/>
          <a:lstStyle/>
          <a:p>
            <a:endParaRPr lang="de-AT"/>
          </a:p>
        </p:txBody>
      </p:sp>
      <p:pic>
        <p:nvPicPr>
          <p:cNvPr id="1026" name="Picture 2" descr="C:\Users\R22F9~1.STR\AppData\Local\Temp\SNAGHTMLb5dcc14.PNG">
            <a:extLst>
              <a:ext uri="{FF2B5EF4-FFF2-40B4-BE49-F238E27FC236}">
                <a16:creationId xmlns:a16="http://schemas.microsoft.com/office/drawing/2014/main" id="{7DABBD35-409D-4013-99D3-EBD931015F0D}"/>
              </a:ext>
            </a:extLst>
          </p:cNvPr>
          <p:cNvPicPr>
            <a:picLocks noGrp="1" noChangeAspect="1" noChangeArrowheads="1"/>
          </p:cNvPicPr>
          <p:nvPr>
            <p:ph sz="quarter" idx="22"/>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684246"/>
            <a:ext cx="5327650" cy="320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60615"/>
      </p:ext>
    </p:extLst>
  </p:cSld>
  <p:clrMapOvr>
    <a:masterClrMapping/>
  </p:clrMapOvr>
  <p:transition spd="slow">
    <p:push/>
  </p:transition>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triggers</a:t>
            </a:r>
            <a:r>
              <a:rPr lang="de-AT" sz="800" dirty="0"/>
              <a:t>": {</a:t>
            </a:r>
          </a:p>
          <a:p>
            <a:r>
              <a:rPr lang="de-AT" sz="800" dirty="0"/>
              <a:t>  "</a:t>
            </a:r>
            <a:r>
              <a:rPr lang="de-AT" sz="800" dirty="0" err="1"/>
              <a:t>When_a_message_is_received_in_a_queue</a:t>
            </a:r>
            <a:r>
              <a:rPr lang="de-AT" sz="800" dirty="0"/>
              <a:t>_(auto-</a:t>
            </a:r>
            <a:r>
              <a:rPr lang="de-AT" sz="800" dirty="0" err="1"/>
              <a:t>complete</a:t>
            </a:r>
            <a:r>
              <a:rPr lang="de-AT" sz="800" dirty="0"/>
              <a:t>)": {</a:t>
            </a:r>
          </a:p>
          <a:p>
            <a:r>
              <a:rPr lang="de-AT" sz="800" dirty="0"/>
              <a:t>    "</a:t>
            </a:r>
            <a:r>
              <a:rPr lang="de-AT" sz="800" dirty="0" err="1"/>
              <a:t>inputs</a:t>
            </a:r>
            <a:r>
              <a:rPr lang="de-AT" sz="800" dirty="0"/>
              <a:t>": {</a:t>
            </a:r>
          </a:p>
          <a:p>
            <a:r>
              <a:rPr lang="de-AT" sz="800" dirty="0"/>
              <a:t>      "host": {   </a:t>
            </a:r>
          </a:p>
          <a:p>
            <a:r>
              <a:rPr lang="de-AT" sz="800" dirty="0"/>
              <a:t>        "</a:t>
            </a:r>
            <a:r>
              <a:rPr lang="de-AT" sz="800" dirty="0" err="1"/>
              <a:t>connection</a:t>
            </a:r>
            <a:r>
              <a:rPr lang="de-AT" sz="800" dirty="0"/>
              <a:t>": {  </a:t>
            </a:r>
          </a:p>
          <a:p>
            <a:r>
              <a:rPr lang="de-AT" sz="800" dirty="0"/>
              <a:t>          "</a:t>
            </a:r>
            <a:r>
              <a:rPr lang="de-AT" sz="800" dirty="0" err="1"/>
              <a:t>name</a:t>
            </a:r>
            <a:r>
              <a:rPr lang="de-AT" sz="800" dirty="0"/>
              <a:t>": "@</a:t>
            </a:r>
            <a:r>
              <a:rPr lang="de-AT" sz="800" dirty="0" err="1"/>
              <a:t>parameters</a:t>
            </a:r>
            <a:r>
              <a:rPr lang="de-AT" sz="800" dirty="0"/>
              <a:t>('$</a:t>
            </a:r>
            <a:r>
              <a:rPr lang="de-AT" sz="800" dirty="0" err="1"/>
              <a:t>connections</a:t>
            </a:r>
            <a:r>
              <a:rPr lang="de-AT" sz="800" dirty="0"/>
              <a:t>')['</a:t>
            </a:r>
            <a:r>
              <a:rPr lang="de-AT" sz="800" dirty="0" err="1"/>
              <a:t>servicebus</a:t>
            </a:r>
            <a:r>
              <a:rPr lang="de-AT" sz="800" dirty="0"/>
              <a:t>']['</a:t>
            </a:r>
            <a:r>
              <a:rPr lang="de-AT" sz="800" dirty="0" err="1"/>
              <a:t>connectionId</a:t>
            </a:r>
            <a:r>
              <a:rPr lang="de-AT" sz="800" dirty="0"/>
              <a:t>‘]“</a:t>
            </a:r>
          </a:p>
          <a:p>
            <a:r>
              <a:rPr lang="de-AT" sz="800" dirty="0"/>
              <a:t>        }</a:t>
            </a:r>
          </a:p>
          <a:p>
            <a:r>
              <a:rPr lang="de-AT" sz="800" dirty="0"/>
              <a:t>      },      </a:t>
            </a:r>
          </a:p>
          <a:p>
            <a:r>
              <a:rPr lang="de-AT" sz="800" dirty="0"/>
              <a:t>      "</a:t>
            </a:r>
            <a:r>
              <a:rPr lang="de-AT" sz="800" dirty="0" err="1"/>
              <a:t>method</a:t>
            </a:r>
            <a:r>
              <a:rPr lang="de-AT" sz="800" dirty="0"/>
              <a:t>": "</a:t>
            </a:r>
            <a:r>
              <a:rPr lang="de-AT" sz="800" dirty="0" err="1"/>
              <a:t>get</a:t>
            </a:r>
            <a:r>
              <a:rPr lang="de-AT" sz="800" dirty="0"/>
              <a:t>",   </a:t>
            </a:r>
          </a:p>
          <a:p>
            <a:r>
              <a:rPr lang="de-AT" sz="800" dirty="0"/>
              <a:t>      "</a:t>
            </a:r>
            <a:r>
              <a:rPr lang="de-AT" sz="800" dirty="0" err="1"/>
              <a:t>path</a:t>
            </a:r>
            <a:r>
              <a:rPr lang="de-AT" sz="800" dirty="0"/>
              <a:t>": "/@{</a:t>
            </a:r>
            <a:r>
              <a:rPr lang="de-AT" sz="800" dirty="0" err="1"/>
              <a:t>encodeURIComponent</a:t>
            </a:r>
            <a:r>
              <a:rPr lang="de-AT" sz="800" dirty="0"/>
              <a:t>(</a:t>
            </a:r>
            <a:r>
              <a:rPr lang="de-AT" sz="800" dirty="0" err="1"/>
              <a:t>encodeURIComponent</a:t>
            </a:r>
            <a:r>
              <a:rPr lang="de-AT" sz="800" dirty="0"/>
              <a:t>('</a:t>
            </a:r>
            <a:r>
              <a:rPr lang="de-AT" sz="800" dirty="0" err="1"/>
              <a:t>tictactoe-request</a:t>
            </a:r>
            <a:r>
              <a:rPr lang="de-AT" sz="800" dirty="0"/>
              <a:t>'))}/</a:t>
            </a:r>
            <a:r>
              <a:rPr lang="de-AT" sz="800" dirty="0" err="1"/>
              <a:t>messages</a:t>
            </a:r>
            <a:r>
              <a:rPr lang="de-AT" sz="800" dirty="0"/>
              <a:t>/</a:t>
            </a:r>
            <a:r>
              <a:rPr lang="de-AT" sz="800" dirty="0" err="1"/>
              <a:t>head</a:t>
            </a:r>
            <a:r>
              <a:rPr lang="de-AT" sz="800" dirty="0"/>
              <a:t>",</a:t>
            </a:r>
          </a:p>
          <a:p>
            <a:r>
              <a:rPr lang="de-AT" sz="800" dirty="0"/>
              <a:t>      "</a:t>
            </a:r>
            <a:r>
              <a:rPr lang="de-AT" sz="800" dirty="0" err="1"/>
              <a:t>queries</a:t>
            </a:r>
            <a:r>
              <a:rPr lang="de-AT" sz="800" dirty="0"/>
              <a:t>": {    </a:t>
            </a:r>
          </a:p>
          <a:p>
            <a:r>
              <a:rPr lang="de-AT" sz="800" dirty="0"/>
              <a:t>        "</a:t>
            </a:r>
            <a:r>
              <a:rPr lang="de-AT" sz="800" dirty="0" err="1"/>
              <a:t>queueType</a:t>
            </a:r>
            <a:r>
              <a:rPr lang="de-AT" sz="800" dirty="0"/>
              <a:t>": "Main"   </a:t>
            </a:r>
          </a:p>
          <a:p>
            <a:r>
              <a:rPr lang="de-AT" sz="800" dirty="0"/>
              <a:t>      }     </a:t>
            </a:r>
          </a:p>
          <a:p>
            <a:r>
              <a:rPr lang="de-AT" sz="800" dirty="0"/>
              <a:t>    },</a:t>
            </a:r>
          </a:p>
          <a:p>
            <a:r>
              <a:rPr lang="de-AT" sz="800" dirty="0"/>
              <a:t>    "</a:t>
            </a:r>
            <a:r>
              <a:rPr lang="de-AT" sz="800" dirty="0" err="1"/>
              <a:t>recurrence</a:t>
            </a:r>
            <a:r>
              <a:rPr lang="de-AT" sz="800" dirty="0"/>
              <a:t>": {    </a:t>
            </a:r>
          </a:p>
          <a:p>
            <a:r>
              <a:rPr lang="de-AT" sz="800" dirty="0"/>
              <a:t>      "</a:t>
            </a:r>
            <a:r>
              <a:rPr lang="de-AT" sz="800" dirty="0" err="1"/>
              <a:t>frequency</a:t>
            </a:r>
            <a:r>
              <a:rPr lang="de-AT" sz="800" dirty="0"/>
              <a:t>": "Second",    </a:t>
            </a:r>
          </a:p>
          <a:p>
            <a:r>
              <a:rPr lang="de-AT" sz="800" dirty="0"/>
              <a:t>      "</a:t>
            </a:r>
            <a:r>
              <a:rPr lang="de-AT" sz="800" dirty="0" err="1"/>
              <a:t>interval</a:t>
            </a:r>
            <a:r>
              <a:rPr lang="de-AT" sz="800" dirty="0"/>
              <a:t>": 15       </a:t>
            </a:r>
          </a:p>
          <a:p>
            <a:r>
              <a:rPr lang="de-AT" sz="800" dirty="0"/>
              <a:t>    },</a:t>
            </a:r>
          </a:p>
          <a:p>
            <a:r>
              <a:rPr lang="de-AT" sz="800" dirty="0"/>
              <a:t>    "type": "</a:t>
            </a:r>
            <a:r>
              <a:rPr lang="de-AT" sz="800" dirty="0" err="1"/>
              <a:t>ApiConnection</a:t>
            </a:r>
            <a:r>
              <a:rPr lang="de-AT" sz="800" dirty="0"/>
              <a:t>"    </a:t>
            </a:r>
          </a:p>
          <a:p>
            <a:r>
              <a:rPr lang="de-AT" sz="800" dirty="0"/>
              <a:t>  }</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64998723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Microservices?</a:t>
            </a:r>
          </a:p>
        </p:txBody>
      </p:sp>
      <p:sp>
        <p:nvSpPr>
          <p:cNvPr id="3" name="Content Placeholder 2"/>
          <p:cNvSpPr>
            <a:spLocks noGrp="1"/>
          </p:cNvSpPr>
          <p:nvPr>
            <p:ph sz="quarter" idx="12"/>
          </p:nvPr>
        </p:nvSpPr>
        <p:spPr/>
        <p:txBody>
          <a:bodyPr/>
          <a:lstStyle/>
          <a:p>
            <a:r>
              <a:rPr lang="en-US" dirty="0"/>
              <a:t>Let people take responsibility</a:t>
            </a:r>
          </a:p>
          <a:p>
            <a:pPr lvl="1"/>
            <a:r>
              <a:rPr lang="en-US" dirty="0"/>
              <a:t>Teams “own” their services</a:t>
            </a:r>
          </a:p>
          <a:p>
            <a:pPr lvl="1"/>
            <a:r>
              <a:rPr lang="en-US" dirty="0"/>
              <a:t>You build it, you run it</a:t>
            </a:r>
          </a:p>
          <a:p>
            <a:r>
              <a:rPr lang="en-US" dirty="0"/>
              <a:t>Scaling</a:t>
            </a:r>
          </a:p>
          <a:p>
            <a:pPr lvl="1"/>
            <a:r>
              <a:rPr lang="en-US" dirty="0"/>
              <a:t>Fine-grained scaling is possible</a:t>
            </a:r>
          </a:p>
          <a:p>
            <a:r>
              <a:rPr lang="en-US" dirty="0"/>
              <a:t>Simplify deployment of services</a:t>
            </a:r>
          </a:p>
          <a:p>
            <a:pPr lvl="1"/>
            <a:r>
              <a:rPr lang="en-US" dirty="0"/>
              <a:t>Overall, deployment of many Microservices might be more complex </a:t>
            </a:r>
            <a:r>
              <a:rPr lang="en-US" dirty="0">
                <a:sym typeface="Wingdings" panose="05000000000000000000" pitchFamily="2" charset="2"/>
              </a:rPr>
              <a:t> criticism</a:t>
            </a:r>
          </a:p>
          <a:p>
            <a:pPr lvl="1"/>
            <a:r>
              <a:rPr lang="en-US" dirty="0"/>
              <a:t>Deployment patterns: </a:t>
            </a:r>
            <a:r>
              <a:rPr lang="en-US" dirty="0">
                <a:hlinkClick r:id="rId2"/>
              </a:rPr>
              <a:t>https://www.nginx.com/blog/deploying-microservices/</a:t>
            </a:r>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771678930"/>
      </p:ext>
    </p:extLst>
  </p:cSld>
  <p:clrMapOvr>
    <a:masterClrMapping/>
  </p:clrMapOvr>
  <p:transition spd="slow">
    <p:push/>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Parse_TicTacToe_Board</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a:solidFill>
                  <a:srgbClr val="FF0000"/>
                </a:solidFill>
              </a:rPr>
              <a:t>@base64toString</a:t>
            </a:r>
            <a:r>
              <a:rPr lang="de-AT" sz="800" dirty="0"/>
              <a:t>(</a:t>
            </a:r>
            <a:r>
              <a:rPr lang="de-AT" sz="800" dirty="0" err="1"/>
              <a:t>triggerBody</a:t>
            </a:r>
            <a:r>
              <a:rPr lang="de-AT" sz="800" dirty="0"/>
              <a:t>()?['</a:t>
            </a:r>
            <a:r>
              <a:rPr lang="de-AT" sz="800" dirty="0" err="1"/>
              <a:t>ContentData</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"Message":{  </a:t>
            </a:r>
          </a:p>
          <a:p>
            <a:r>
              <a:rPr lang="de-AT" sz="800" dirty="0"/>
              <a:t>               "</a:t>
            </a:r>
            <a:r>
              <a:rPr lang="de-AT" sz="800" dirty="0" err="1"/>
              <a:t>items</a:t>
            </a:r>
            <a:r>
              <a:rPr lang="de-AT" sz="800" dirty="0"/>
              <a:t>":{  </a:t>
            </a:r>
          </a:p>
          <a:p>
            <a:r>
              <a:rPr lang="de-AT" sz="800" dirty="0"/>
              <a:t>                  "type":"</a:t>
            </a:r>
            <a:r>
              <a:rPr lang="de-AT" sz="800" dirty="0" err="1"/>
              <a:t>string</a:t>
            </a:r>
            <a:r>
              <a:rPr lang="de-AT" sz="800" dirty="0"/>
              <a:t>"</a:t>
            </a:r>
          </a:p>
          <a:p>
            <a:r>
              <a:rPr lang="de-AT" sz="800" dirty="0"/>
              <a:t>               },</a:t>
            </a:r>
          </a:p>
          <a:p>
            <a:r>
              <a:rPr lang="de-AT" sz="800" dirty="0"/>
              <a:t>               "type":"</a:t>
            </a:r>
            <a:r>
              <a:rPr lang="de-AT" sz="800" dirty="0" err="1"/>
              <a:t>array</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768297958"/>
      </p:ext>
    </p:extLst>
  </p:cSld>
  <p:clrMapOvr>
    <a:masterClrMapping/>
  </p:clrMapOvr>
  <p:transition spd="slow">
    <p:push/>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Call_TicTacToe_Service</a:t>
            </a:r>
            <a:r>
              <a:rPr lang="de-AT" sz="800" dirty="0"/>
              <a:t>":{  </a:t>
            </a:r>
          </a:p>
          <a:p>
            <a:r>
              <a:rPr lang="de-AT" sz="800" dirty="0"/>
              <a:t>   "</a:t>
            </a:r>
            <a:r>
              <a:rPr lang="de-AT" sz="800" dirty="0" err="1"/>
              <a:t>inputs</a:t>
            </a:r>
            <a:r>
              <a:rPr lang="de-AT" sz="800" dirty="0"/>
              <a:t>":{  </a:t>
            </a:r>
          </a:p>
          <a:p>
            <a:r>
              <a:rPr lang="de-AT" sz="800" dirty="0"/>
              <a:t>      "</a:t>
            </a:r>
            <a:r>
              <a:rPr lang="de-AT" sz="800" dirty="0" err="1"/>
              <a:t>body</a:t>
            </a:r>
            <a:r>
              <a:rPr lang="de-AT" sz="800" dirty="0"/>
              <a:t>":"@</a:t>
            </a:r>
            <a:r>
              <a:rPr lang="de-AT" sz="800" dirty="0" err="1"/>
              <a:t>body</a:t>
            </a:r>
            <a:r>
              <a:rPr lang="de-AT" sz="800" dirty="0"/>
              <a:t>('</a:t>
            </a:r>
            <a:r>
              <a:rPr lang="de-AT" sz="800" dirty="0" err="1"/>
              <a:t>Parse_TicTacToe_Board</a:t>
            </a:r>
            <a:r>
              <a:rPr lang="de-AT" sz="800" dirty="0"/>
              <a:t>')?['Message']",</a:t>
            </a:r>
          </a:p>
          <a:p>
            <a:r>
              <a:rPr lang="de-AT" sz="800" dirty="0"/>
              <a:t>      "</a:t>
            </a:r>
            <a:r>
              <a:rPr lang="de-AT" sz="800" dirty="0" err="1"/>
              <a:t>function</a:t>
            </a:r>
            <a:r>
              <a:rPr lang="de-AT" sz="800" dirty="0"/>
              <a:t>":{  </a:t>
            </a:r>
          </a:p>
          <a:p>
            <a:r>
              <a:rPr lang="de-AT" sz="800" dirty="0"/>
              <a:t>         "</a:t>
            </a:r>
            <a:r>
              <a:rPr lang="de-AT" sz="800" dirty="0" err="1"/>
              <a:t>id</a:t>
            </a:r>
            <a:r>
              <a:rPr lang="de-AT" sz="800" dirty="0"/>
              <a:t>":"/</a:t>
            </a:r>
            <a:r>
              <a:rPr lang="de-AT" sz="800" dirty="0" err="1"/>
              <a:t>subscriptions</a:t>
            </a:r>
            <a:r>
              <a:rPr lang="de-AT" sz="800" dirty="0"/>
              <a:t>/26400a43-e689-48df-95dc-0b173a362cff/</a:t>
            </a:r>
            <a:r>
              <a:rPr lang="de-AT" sz="800" dirty="0" err="1"/>
              <a:t>resourceGroups</a:t>
            </a:r>
            <a:r>
              <a:rPr lang="de-AT" sz="800" dirty="0"/>
              <a:t>/</a:t>
            </a:r>
            <a:r>
              <a:rPr lang="de-AT" sz="800" dirty="0" err="1"/>
              <a:t>serverless-hagenberg</a:t>
            </a:r>
            <a:r>
              <a:rPr lang="de-AT" sz="800" dirty="0"/>
              <a:t>/</a:t>
            </a:r>
            <a:r>
              <a:rPr lang="de-AT" sz="800" dirty="0" err="1"/>
              <a:t>providers</a:t>
            </a:r>
            <a:r>
              <a:rPr lang="de-AT" sz="800" dirty="0"/>
              <a:t>/</a:t>
            </a:r>
            <a:r>
              <a:rPr lang="de-AT" sz="800" dirty="0" err="1"/>
              <a:t>Microsoft.Web</a:t>
            </a:r>
            <a:r>
              <a:rPr lang="de-AT" sz="800" dirty="0"/>
              <a:t>/</a:t>
            </a:r>
            <a:r>
              <a:rPr lang="de-AT" sz="800" dirty="0" err="1"/>
              <a:t>sites</a:t>
            </a:r>
            <a:r>
              <a:rPr lang="de-AT" sz="800" dirty="0"/>
              <a:t>/</a:t>
            </a:r>
            <a:r>
              <a:rPr lang="de-AT" sz="800" dirty="0" err="1"/>
              <a:t>serverless</a:t>
            </a:r>
            <a:r>
              <a:rPr lang="de-AT" sz="800" dirty="0"/>
              <a:t>-demo-</a:t>
            </a:r>
            <a:r>
              <a:rPr lang="de-AT" sz="800" dirty="0" err="1"/>
              <a:t>func</a:t>
            </a:r>
            <a:r>
              <a:rPr lang="de-AT" sz="800" dirty="0"/>
              <a:t>/</a:t>
            </a:r>
            <a:r>
              <a:rPr lang="de-AT" sz="800" dirty="0" err="1"/>
              <a:t>functions</a:t>
            </a:r>
            <a:r>
              <a:rPr lang="de-AT" sz="800" dirty="0"/>
              <a:t>/</a:t>
            </a:r>
            <a:r>
              <a:rPr lang="de-AT" sz="800" dirty="0" err="1"/>
              <a:t>TicTacToe</a:t>
            </a:r>
            <a:r>
              <a:rPr lang="de-AT" sz="800" dirty="0"/>
              <a:t>"</a:t>
            </a:r>
          </a:p>
          <a:p>
            <a:r>
              <a:rPr lang="de-AT" sz="800" dirty="0"/>
              <a:t>      },</a:t>
            </a:r>
          </a:p>
          <a:p>
            <a:r>
              <a:rPr lang="de-AT" sz="800" dirty="0"/>
              <a:t>      "</a:t>
            </a:r>
            <a:r>
              <a:rPr lang="de-AT" sz="800" dirty="0" err="1"/>
              <a:t>headers</a:t>
            </a:r>
            <a:r>
              <a:rPr lang="de-AT" sz="800" dirty="0"/>
              <a:t>":{  </a:t>
            </a:r>
          </a:p>
          <a:p>
            <a:r>
              <a:rPr lang="de-AT" sz="800" dirty="0"/>
              <a:t>         "</a:t>
            </a:r>
            <a:r>
              <a:rPr lang="de-AT" sz="800" dirty="0">
                <a:solidFill>
                  <a:srgbClr val="FF0000"/>
                </a:solidFill>
              </a:rPr>
              <a:t>x-functions-key</a:t>
            </a:r>
            <a:r>
              <a:rPr lang="de-AT" sz="800" dirty="0"/>
              <a:t>":"zV6jby5icU3PaAx0...JgbOYef12Cqh3qD3zrvC/Q=="</a:t>
            </a:r>
          </a:p>
          <a:p>
            <a:r>
              <a:rPr lang="de-AT" sz="800" dirty="0"/>
              <a:t>      },</a:t>
            </a:r>
          </a:p>
          <a:p>
            <a:r>
              <a:rPr lang="de-AT" sz="800" dirty="0"/>
              <a:t>      "</a:t>
            </a:r>
            <a:r>
              <a:rPr lang="de-AT" sz="800" dirty="0" err="1"/>
              <a:t>method</a:t>
            </a:r>
            <a:r>
              <a:rPr lang="de-AT" sz="800" dirty="0"/>
              <a:t>":"POST"</a:t>
            </a:r>
          </a:p>
          <a:p>
            <a:r>
              <a:rPr lang="de-AT" sz="800" dirty="0"/>
              <a:t>   },</a:t>
            </a:r>
          </a:p>
          <a:p>
            <a:r>
              <a:rPr lang="de-AT" sz="800" dirty="0"/>
              <a:t>   "</a:t>
            </a:r>
            <a:r>
              <a:rPr lang="de-AT" sz="800" dirty="0" err="1"/>
              <a:t>runAfter</a:t>
            </a:r>
            <a:r>
              <a:rPr lang="de-AT" sz="800" dirty="0"/>
              <a:t>":{  </a:t>
            </a:r>
          </a:p>
          <a:p>
            <a:r>
              <a:rPr lang="de-AT" sz="800" dirty="0"/>
              <a:t>      "</a:t>
            </a:r>
            <a:r>
              <a:rPr lang="de-AT" sz="800" dirty="0" err="1"/>
              <a:t>Parse_TicTacToe_Board</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Function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704600655"/>
      </p:ext>
    </p:extLst>
  </p:cSld>
  <p:clrMapOvr>
    <a:masterClrMapping/>
  </p:clrMapOvr>
  <p:transition spd="slow">
    <p:push/>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Parse_Winner_Information</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err="1"/>
              <a:t>body</a:t>
            </a:r>
            <a:r>
              <a:rPr lang="de-AT" sz="800" dirty="0"/>
              <a:t>('</a:t>
            </a:r>
            <a:r>
              <a:rPr lang="de-AT" sz="800" dirty="0" err="1"/>
              <a:t>Call_TicTacToe_Service</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a:t>
            </a:r>
            <a:r>
              <a:rPr lang="de-AT" sz="800" dirty="0" err="1"/>
              <a:t>winner</a:t>
            </a:r>
            <a:r>
              <a:rPr lang="de-AT" sz="800" dirty="0"/>
              <a:t>":{  </a:t>
            </a:r>
          </a:p>
          <a:p>
            <a:r>
              <a:rPr lang="de-AT" sz="800" dirty="0"/>
              <a:t>               "type":"</a:t>
            </a:r>
            <a:r>
              <a:rPr lang="de-AT" sz="800" dirty="0" err="1"/>
              <a:t>string</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r>
              <a:rPr lang="de-AT" sz="800" dirty="0"/>
              <a:t>      "</a:t>
            </a:r>
            <a:r>
              <a:rPr lang="de-AT" sz="800" dirty="0" err="1"/>
              <a:t>Call_TicTacToe_Service</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059864822"/>
      </p:ext>
    </p:extLst>
  </p:cSld>
  <p:clrMapOvr>
    <a:masterClrMapping/>
  </p:clrMapOvr>
  <p:transition spd="slow">
    <p:push/>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Check_if_we_have_a_winner</a:t>
            </a:r>
            <a:r>
              <a:rPr lang="de-AT" sz="800" dirty="0"/>
              <a:t>":{  </a:t>
            </a:r>
          </a:p>
          <a:p>
            <a:r>
              <a:rPr lang="de-AT" sz="800" dirty="0"/>
              <a:t>   "</a:t>
            </a:r>
            <a:r>
              <a:rPr lang="de-AT" sz="800" dirty="0" err="1"/>
              <a:t>actions</a:t>
            </a:r>
            <a:r>
              <a:rPr lang="de-AT" sz="800" dirty="0"/>
              <a:t>":{  </a:t>
            </a:r>
          </a:p>
          <a:p>
            <a:r>
              <a:rPr lang="de-AT" sz="800" dirty="0"/>
              <a:t>      "</a:t>
            </a:r>
            <a:r>
              <a:rPr lang="de-AT" sz="800" dirty="0" err="1">
                <a:solidFill>
                  <a:srgbClr val="FF0000"/>
                </a:solidFill>
              </a:rPr>
              <a:t>Send_notification_to_Slack_channel</a:t>
            </a:r>
            <a:r>
              <a:rPr lang="de-AT" sz="800" dirty="0"/>
              <a:t>":{  </a:t>
            </a:r>
          </a:p>
          <a:p>
            <a:r>
              <a:rPr lang="de-AT" sz="800" dirty="0"/>
              <a:t>         "</a:t>
            </a:r>
            <a:r>
              <a:rPr lang="de-AT" sz="800" dirty="0" err="1"/>
              <a:t>inputs</a:t>
            </a:r>
            <a:r>
              <a:rPr lang="de-AT" sz="800" dirty="0"/>
              <a:t>":{  </a:t>
            </a:r>
          </a:p>
          <a:p>
            <a:r>
              <a:rPr lang="de-AT" sz="800" dirty="0"/>
              <a:t>            "host":{  </a:t>
            </a:r>
          </a:p>
          <a:p>
            <a:r>
              <a:rPr lang="de-AT" sz="800" dirty="0"/>
              <a:t>               "</a:t>
            </a:r>
            <a:r>
              <a:rPr lang="de-AT" sz="800" dirty="0" err="1"/>
              <a:t>connection</a:t>
            </a:r>
            <a:r>
              <a:rPr lang="de-AT" sz="800" dirty="0"/>
              <a:t>":{  </a:t>
            </a:r>
          </a:p>
          <a:p>
            <a:r>
              <a:rPr lang="de-AT" sz="800" dirty="0"/>
              <a:t>                  "</a:t>
            </a:r>
            <a:r>
              <a:rPr lang="de-AT" sz="800" dirty="0" err="1"/>
              <a:t>name</a:t>
            </a:r>
            <a:r>
              <a:rPr lang="de-AT" sz="800" dirty="0"/>
              <a:t>":"@</a:t>
            </a:r>
            <a:r>
              <a:rPr lang="de-AT" sz="800" dirty="0" err="1"/>
              <a:t>parameters</a:t>
            </a:r>
            <a:r>
              <a:rPr lang="de-AT" sz="800" dirty="0"/>
              <a:t>('$</a:t>
            </a:r>
            <a:r>
              <a:rPr lang="de-AT" sz="800" dirty="0" err="1"/>
              <a:t>connections</a:t>
            </a:r>
            <a:r>
              <a:rPr lang="de-AT" sz="800" dirty="0"/>
              <a:t>')['</a:t>
            </a:r>
            <a:r>
              <a:rPr lang="de-AT" sz="800" dirty="0" err="1"/>
              <a:t>slack</a:t>
            </a:r>
            <a:r>
              <a:rPr lang="de-AT" sz="800" dirty="0"/>
              <a:t>']['</a:t>
            </a:r>
            <a:r>
              <a:rPr lang="de-AT" sz="800" dirty="0" err="1"/>
              <a:t>connectionId</a:t>
            </a:r>
            <a:r>
              <a:rPr lang="de-AT" sz="800" dirty="0"/>
              <a:t>']"</a:t>
            </a:r>
          </a:p>
          <a:p>
            <a:r>
              <a:rPr lang="de-AT" sz="800" dirty="0"/>
              <a:t>               }</a:t>
            </a:r>
          </a:p>
          <a:p>
            <a:r>
              <a:rPr lang="de-AT" sz="800" dirty="0"/>
              <a:t>            },</a:t>
            </a:r>
          </a:p>
          <a:p>
            <a:r>
              <a:rPr lang="de-AT" sz="800" dirty="0"/>
              <a:t>            "</a:t>
            </a:r>
            <a:r>
              <a:rPr lang="de-AT" sz="800" dirty="0" err="1"/>
              <a:t>method</a:t>
            </a:r>
            <a:r>
              <a:rPr lang="de-AT" sz="800" dirty="0"/>
              <a:t>":"</a:t>
            </a:r>
            <a:r>
              <a:rPr lang="de-AT" sz="800" dirty="0" err="1"/>
              <a:t>post</a:t>
            </a:r>
            <a:r>
              <a:rPr lang="de-AT" sz="800" dirty="0"/>
              <a:t>",</a:t>
            </a:r>
          </a:p>
          <a:p>
            <a:r>
              <a:rPr lang="de-AT" sz="800" dirty="0"/>
              <a:t>            "</a:t>
            </a:r>
            <a:r>
              <a:rPr lang="de-AT" sz="800" dirty="0" err="1"/>
              <a:t>path</a:t>
            </a:r>
            <a:r>
              <a:rPr lang="de-AT" sz="800" dirty="0"/>
              <a:t>":"/</a:t>
            </a:r>
            <a:r>
              <a:rPr lang="de-AT" sz="800" dirty="0" err="1"/>
              <a:t>chat.postMessage</a:t>
            </a:r>
            <a:r>
              <a:rPr lang="de-AT" sz="800" dirty="0"/>
              <a:t>",</a:t>
            </a:r>
          </a:p>
          <a:p>
            <a:r>
              <a:rPr lang="de-AT" sz="800" dirty="0"/>
              <a:t>            "</a:t>
            </a:r>
            <a:r>
              <a:rPr lang="de-AT" sz="800" dirty="0" err="1"/>
              <a:t>queries</a:t>
            </a:r>
            <a:r>
              <a:rPr lang="de-AT" sz="800" dirty="0"/>
              <a:t>":{  </a:t>
            </a:r>
          </a:p>
          <a:p>
            <a:r>
              <a:rPr lang="de-AT" sz="800" dirty="0"/>
              <a:t>               "channel":"C02FJAB8J",</a:t>
            </a:r>
          </a:p>
          <a:p>
            <a:r>
              <a:rPr lang="de-AT" sz="800" dirty="0"/>
              <a:t>               "</a:t>
            </a:r>
            <a:r>
              <a:rPr lang="de-AT" sz="800" dirty="0" err="1"/>
              <a:t>text</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a:t>
            </a:r>
            <a:r>
              <a:rPr lang="de-AT" sz="800" dirty="0" err="1"/>
              <a:t>is</a:t>
            </a:r>
            <a:r>
              <a:rPr lang="de-AT" sz="800" dirty="0"/>
              <a:t> </a:t>
            </a:r>
            <a:r>
              <a:rPr lang="de-AT" sz="800" dirty="0" err="1"/>
              <a:t>the</a:t>
            </a:r>
            <a:r>
              <a:rPr lang="de-AT" sz="800" dirty="0"/>
              <a:t> </a:t>
            </a:r>
            <a:r>
              <a:rPr lang="de-AT" sz="800" dirty="0" err="1"/>
              <a:t>winner</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ApiConnection</a:t>
            </a:r>
            <a:r>
              <a:rPr lang="de-AT" sz="800" dirty="0"/>
              <a:t>"</a:t>
            </a:r>
          </a:p>
          <a:p>
            <a:r>
              <a:rPr lang="de-AT" sz="800" dirty="0"/>
              <a:t>      }</a:t>
            </a:r>
          </a:p>
          <a:p>
            <a:r>
              <a:rPr lang="de-AT" sz="800" dirty="0"/>
              <a:t>   },</a:t>
            </a:r>
          </a:p>
          <a:p>
            <a:r>
              <a:rPr lang="de-AT" sz="800" dirty="0"/>
              <a:t>   "</a:t>
            </a:r>
            <a:r>
              <a:rPr lang="de-AT" sz="800" dirty="0" err="1"/>
              <a:t>expression</a:t>
            </a:r>
            <a:r>
              <a:rPr lang="de-AT" sz="800" dirty="0"/>
              <a:t>":"@not(</a:t>
            </a:r>
            <a:r>
              <a:rPr lang="de-AT" sz="800" dirty="0" err="1"/>
              <a:t>equals</a:t>
            </a:r>
            <a:r>
              <a:rPr lang="de-AT" sz="800" dirty="0"/>
              <a:t>(</a:t>
            </a:r>
            <a:r>
              <a:rPr lang="de-AT" sz="800" dirty="0" err="1"/>
              <a:t>coalesce</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'NOWINNER'), 'NOWINNER'))",</a:t>
            </a:r>
          </a:p>
          <a:p>
            <a:r>
              <a:rPr lang="de-AT" sz="800" dirty="0"/>
              <a:t>   "</a:t>
            </a:r>
            <a:r>
              <a:rPr lang="de-AT" sz="800" dirty="0" err="1"/>
              <a:t>runAfter</a:t>
            </a:r>
            <a:r>
              <a:rPr lang="de-AT" sz="800" dirty="0"/>
              <a:t>":{  </a:t>
            </a:r>
          </a:p>
          <a:p>
            <a:r>
              <a:rPr lang="de-AT" sz="800" dirty="0"/>
              <a:t>      "</a:t>
            </a:r>
            <a:r>
              <a:rPr lang="de-AT" sz="800" dirty="0" err="1"/>
              <a:t>Parse_Winner_Information</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If</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597434479"/>
      </p:ext>
    </p:extLst>
  </p:cSld>
  <p:clrMapOvr>
    <a:masterClrMapping/>
  </p:clrMapOvr>
  <p:transition spd="slow">
    <p:push/>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What</a:t>
            </a:r>
            <a:r>
              <a:rPr lang="de-AT" dirty="0"/>
              <a:t> Else?</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3862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EAF02D-D809-406B-AE6F-13FF902A530E}"/>
              </a:ext>
            </a:extLst>
          </p:cNvPr>
          <p:cNvSpPr>
            <a:spLocks noGrp="1"/>
          </p:cNvSpPr>
          <p:nvPr>
            <p:ph type="title"/>
          </p:nvPr>
        </p:nvSpPr>
        <p:spPr/>
        <p:txBody>
          <a:bodyPr/>
          <a:lstStyle/>
          <a:p>
            <a:r>
              <a:rPr lang="de-AT" dirty="0"/>
              <a:t>Durable </a:t>
            </a:r>
            <a:r>
              <a:rPr lang="de-AT" dirty="0" err="1"/>
              <a:t>Functions</a:t>
            </a:r>
            <a:r>
              <a:rPr lang="de-AT" dirty="0"/>
              <a:t> (Preview)</a:t>
            </a:r>
          </a:p>
        </p:txBody>
      </p:sp>
      <p:sp>
        <p:nvSpPr>
          <p:cNvPr id="7" name="Text Placeholder 6">
            <a:extLst>
              <a:ext uri="{FF2B5EF4-FFF2-40B4-BE49-F238E27FC236}">
                <a16:creationId xmlns:a16="http://schemas.microsoft.com/office/drawing/2014/main" id="{045CAD61-DDE2-4216-964C-0C1434E5120F}"/>
              </a:ext>
            </a:extLst>
          </p:cNvPr>
          <p:cNvSpPr>
            <a:spLocks noGrp="1"/>
          </p:cNvSpPr>
          <p:nvPr>
            <p:ph type="body" sz="quarter" idx="23"/>
          </p:nvPr>
        </p:nvSpPr>
        <p:spPr>
          <a:xfrm>
            <a:off x="611560" y="4778821"/>
            <a:ext cx="8280921" cy="364679"/>
          </a:xfrm>
        </p:spPr>
        <p:txBody>
          <a:bodyPr/>
          <a:lstStyle/>
          <a:p>
            <a:r>
              <a:rPr lang="de-AT" dirty="0">
                <a:hlinkClick r:id="rId2"/>
              </a:rPr>
              <a:t>https://docs.microsoft.com/en-us/azure/azure-functions/durable-functions-overview</a:t>
            </a:r>
            <a:r>
              <a:rPr lang="de-AT" dirty="0"/>
              <a:t> </a:t>
            </a:r>
          </a:p>
        </p:txBody>
      </p:sp>
      <p:pic>
        <p:nvPicPr>
          <p:cNvPr id="1026" name="Picture 2" descr="Function chaining diagram">
            <a:extLst>
              <a:ext uri="{FF2B5EF4-FFF2-40B4-BE49-F238E27FC236}">
                <a16:creationId xmlns:a16="http://schemas.microsoft.com/office/drawing/2014/main" id="{449EBC73-AD81-45AF-8ACD-2D2B10DCC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68952"/>
            <a:ext cx="4752527" cy="8468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an interaction diagram">
            <a:extLst>
              <a:ext uri="{FF2B5EF4-FFF2-40B4-BE49-F238E27FC236}">
                <a16:creationId xmlns:a16="http://schemas.microsoft.com/office/drawing/2014/main" id="{A9FCE2EE-FBCC-4997-B515-80B479365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56" y="2666067"/>
            <a:ext cx="3801219" cy="1597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D24426-6AD3-4D8B-95F6-09837DBBE0C3}"/>
              </a:ext>
            </a:extLst>
          </p:cNvPr>
          <p:cNvSpPr txBox="1"/>
          <p:nvPr/>
        </p:nvSpPr>
        <p:spPr>
          <a:xfrm>
            <a:off x="5724128" y="1491630"/>
            <a:ext cx="2023311" cy="369332"/>
          </a:xfrm>
          <a:prstGeom prst="rect">
            <a:avLst/>
          </a:prstGeom>
          <a:noFill/>
        </p:spPr>
        <p:txBody>
          <a:bodyPr wrap="none" rtlCol="0">
            <a:spAutoFit/>
          </a:bodyPr>
          <a:lstStyle/>
          <a:p>
            <a:r>
              <a:rPr lang="de-AT" dirty="0" err="1"/>
              <a:t>Function</a:t>
            </a:r>
            <a:r>
              <a:rPr lang="de-AT" dirty="0"/>
              <a:t> </a:t>
            </a:r>
            <a:r>
              <a:rPr lang="de-AT" dirty="0" err="1"/>
              <a:t>Chaining</a:t>
            </a:r>
            <a:endParaRPr lang="de-AT" dirty="0"/>
          </a:p>
        </p:txBody>
      </p:sp>
      <p:sp>
        <p:nvSpPr>
          <p:cNvPr id="12" name="TextBox 11">
            <a:extLst>
              <a:ext uri="{FF2B5EF4-FFF2-40B4-BE49-F238E27FC236}">
                <a16:creationId xmlns:a16="http://schemas.microsoft.com/office/drawing/2014/main" id="{B9154B20-47A7-480B-A6E9-C01B11C970BC}"/>
              </a:ext>
            </a:extLst>
          </p:cNvPr>
          <p:cNvSpPr txBox="1"/>
          <p:nvPr/>
        </p:nvSpPr>
        <p:spPr>
          <a:xfrm>
            <a:off x="1259632" y="4083918"/>
            <a:ext cx="2077620" cy="369332"/>
          </a:xfrm>
          <a:prstGeom prst="rect">
            <a:avLst/>
          </a:prstGeom>
          <a:noFill/>
        </p:spPr>
        <p:txBody>
          <a:bodyPr wrap="none" rtlCol="0">
            <a:spAutoFit/>
          </a:bodyPr>
          <a:lstStyle/>
          <a:p>
            <a:r>
              <a:rPr lang="de-AT" dirty="0"/>
              <a:t>Human Interaction</a:t>
            </a:r>
          </a:p>
        </p:txBody>
      </p:sp>
    </p:spTree>
    <p:extLst>
      <p:ext uri="{BB962C8B-B14F-4D97-AF65-F5344CB8AC3E}">
        <p14:creationId xmlns:p14="http://schemas.microsoft.com/office/powerpoint/2010/main" val="1344985167"/>
      </p:ext>
    </p:extLst>
  </p:cSld>
  <p:clrMapOvr>
    <a:masterClrMapping/>
  </p:clrMapOvr>
  <p:transition spd="slow">
    <p:push/>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Summary</a:t>
            </a:r>
          </a:p>
        </p:txBody>
      </p:sp>
      <p:sp>
        <p:nvSpPr>
          <p:cNvPr id="8" name="Content Placeholder 7"/>
          <p:cNvSpPr>
            <a:spLocks noGrp="1"/>
          </p:cNvSpPr>
          <p:nvPr>
            <p:ph sz="quarter" idx="12"/>
          </p:nvPr>
        </p:nvSpPr>
        <p:spPr/>
        <p:txBody>
          <a:bodyPr/>
          <a:lstStyle/>
          <a:p>
            <a:r>
              <a:rPr lang="en-US" sz="2000" dirty="0"/>
              <a:t>It‘s all about </a:t>
            </a:r>
            <a:r>
              <a:rPr lang="en-US" sz="2000" dirty="0" err="1"/>
              <a:t>Microservices</a:t>
            </a:r>
            <a:endParaRPr lang="en-US" sz="2000" dirty="0"/>
          </a:p>
          <a:p>
            <a:pPr lvl="1"/>
            <a:r>
              <a:rPr lang="en-US" sz="1400" dirty="0"/>
              <a:t>Specialized services working together to form a customer solution</a:t>
            </a:r>
          </a:p>
          <a:p>
            <a:pPr>
              <a:spcBef>
                <a:spcPts val="1200"/>
              </a:spcBef>
            </a:pPr>
            <a:r>
              <a:rPr lang="en-US" sz="2000" dirty="0"/>
              <a:t>Resources on demand</a:t>
            </a:r>
          </a:p>
          <a:p>
            <a:pPr lvl="1"/>
            <a:r>
              <a:rPr lang="en-US" sz="1400" dirty="0"/>
              <a:t>How much does your software cost if it is in standby?</a:t>
            </a:r>
          </a:p>
          <a:p>
            <a:pPr>
              <a:spcBef>
                <a:spcPts val="1200"/>
              </a:spcBef>
            </a:pPr>
            <a:r>
              <a:rPr lang="en-US" sz="2000" dirty="0" err="1">
                <a:hlinkClick r:id="rId2"/>
              </a:rPr>
              <a:t>Idempotency</a:t>
            </a:r>
            <a:endParaRPr lang="en-US" sz="2000" dirty="0"/>
          </a:p>
          <a:p>
            <a:pPr lvl="1"/>
            <a:r>
              <a:rPr lang="en-US" sz="1400" dirty="0"/>
              <a:t>There are no transactions </a:t>
            </a:r>
            <a:r>
              <a:rPr lang="en-US" sz="1400" dirty="0">
                <a:sym typeface="Wingdings" panose="05000000000000000000" pitchFamily="2" charset="2"/>
              </a:rPr>
              <a:t> when in doubt, send again</a:t>
            </a:r>
          </a:p>
          <a:p>
            <a:pPr>
              <a:spcBef>
                <a:spcPts val="1200"/>
              </a:spcBef>
            </a:pPr>
            <a:r>
              <a:rPr lang="en-US" sz="2000" dirty="0">
                <a:sym typeface="Wingdings" panose="05000000000000000000" pitchFamily="2" charset="2"/>
              </a:rPr>
              <a:t>Prepare for failures</a:t>
            </a:r>
          </a:p>
          <a:p>
            <a:pPr lvl="1"/>
            <a:r>
              <a:rPr lang="en-US" sz="1400" dirty="0">
                <a:sym typeface="Wingdings" panose="05000000000000000000" pitchFamily="2" charset="2"/>
              </a:rPr>
              <a:t>Out-of-sync issues, unreliable networks, servers constantly change, etc.</a:t>
            </a:r>
          </a:p>
          <a:p>
            <a:pPr lvl="1"/>
            <a:r>
              <a:rPr lang="en-US" sz="1400" dirty="0">
                <a:sym typeface="Wingdings" panose="05000000000000000000" pitchFamily="2" charset="2"/>
              </a:rPr>
              <a:t>Importance of logging and telemetry</a:t>
            </a:r>
          </a:p>
          <a:p>
            <a:pPr>
              <a:spcBef>
                <a:spcPts val="1200"/>
              </a:spcBef>
            </a:pPr>
            <a:r>
              <a:rPr lang="en-US" sz="2000" dirty="0">
                <a:sym typeface="Wingdings" panose="05000000000000000000" pitchFamily="2" charset="2"/>
              </a:rPr>
              <a:t>Learn and implement OpenID Connect</a:t>
            </a:r>
          </a:p>
          <a:p>
            <a:pPr lvl="1"/>
            <a:r>
              <a:rPr lang="en-US" sz="1400" dirty="0"/>
              <a:t>AAD is an easy-to-use option</a:t>
            </a:r>
          </a:p>
        </p:txBody>
      </p:sp>
      <p:sp>
        <p:nvSpPr>
          <p:cNvPr id="9" name="Text Placeholder 8"/>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047614886"/>
      </p:ext>
    </p:extLst>
  </p:cSld>
  <p:clrMapOvr>
    <a:masterClrMapping/>
  </p:clrMapOvr>
  <p:transition spd="slow">
    <p:push/>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1704964111"/>
      </p:ext>
    </p:extLst>
  </p:cSld>
  <p:clrMapOvr>
    <a:masterClrMapping/>
  </p:clrMapOvr>
  <p:transition spd="slow">
    <p:push/>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a:t>.NET and Docker</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r>
              <a:rPr lang="de-AT" dirty="0"/>
              <a:t>An </a:t>
            </a:r>
            <a:r>
              <a:rPr lang="de-AT" dirty="0" err="1"/>
              <a:t>Introduction</a:t>
            </a:r>
            <a:endParaRPr lang="de-AT" dirty="0"/>
          </a:p>
        </p:txBody>
      </p:sp>
    </p:spTree>
    <p:extLst>
      <p:ext uri="{BB962C8B-B14F-4D97-AF65-F5344CB8AC3E}">
        <p14:creationId xmlns:p14="http://schemas.microsoft.com/office/powerpoint/2010/main" val="5375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Microservices?</a:t>
            </a:r>
          </a:p>
        </p:txBody>
      </p:sp>
      <p:sp>
        <p:nvSpPr>
          <p:cNvPr id="3" name="Content Placeholder 2"/>
          <p:cNvSpPr>
            <a:spLocks noGrp="1"/>
          </p:cNvSpPr>
          <p:nvPr>
            <p:ph sz="quarter" idx="12"/>
          </p:nvPr>
        </p:nvSpPr>
        <p:spPr/>
        <p:txBody>
          <a:bodyPr/>
          <a:lstStyle/>
          <a:p>
            <a:r>
              <a:rPr lang="en-US" dirty="0"/>
              <a:t>Composability</a:t>
            </a:r>
          </a:p>
          <a:p>
            <a:pPr lvl="1"/>
            <a:r>
              <a:rPr lang="en-US" dirty="0">
                <a:hlinkClick r:id="rId2"/>
              </a:rPr>
              <a:t>Hexagonal architecture</a:t>
            </a:r>
            <a:endParaRPr lang="en-US" dirty="0"/>
          </a:p>
          <a:p>
            <a:r>
              <a:rPr lang="en-US" dirty="0"/>
              <a:t>Ability to replace system components</a:t>
            </a:r>
          </a:p>
          <a:p>
            <a:pPr lvl="1"/>
            <a:r>
              <a:rPr lang="en-US" dirty="0"/>
              <a:t>Outdated technology</a:t>
            </a:r>
          </a:p>
          <a:p>
            <a:pPr lvl="1"/>
            <a:r>
              <a:rPr lang="en-US" dirty="0"/>
              <a:t>Changed business requirements</a:t>
            </a:r>
          </a:p>
          <a:p>
            <a:pPr lvl="1"/>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94239991"/>
      </p:ext>
    </p:extLst>
  </p:cSld>
  <p:clrMapOvr>
    <a:masterClrMapping/>
  </p:clrMapOvr>
  <p:transition spd="slow">
    <p:push/>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83F0-640F-418E-A875-C0EB69715E06}"/>
              </a:ext>
            </a:extLst>
          </p:cNvPr>
          <p:cNvSpPr>
            <a:spLocks noGrp="1"/>
          </p:cNvSpPr>
          <p:nvPr>
            <p:ph type="title"/>
          </p:nvPr>
        </p:nvSpPr>
        <p:spPr/>
        <p:txBody>
          <a:bodyPr/>
          <a:lstStyle/>
          <a:p>
            <a:r>
              <a:rPr lang="en-US" sz="4800"/>
              <a:t>Everybody knows Docker?</a:t>
            </a:r>
          </a:p>
        </p:txBody>
      </p:sp>
      <p:sp>
        <p:nvSpPr>
          <p:cNvPr id="3" name="Text Placeholder 2">
            <a:extLst>
              <a:ext uri="{FF2B5EF4-FFF2-40B4-BE49-F238E27FC236}">
                <a16:creationId xmlns:a16="http://schemas.microsoft.com/office/drawing/2014/main" id="{DA0AECB5-60D4-4BB5-98D3-0083DFEB83ED}"/>
              </a:ext>
            </a:extLst>
          </p:cNvPr>
          <p:cNvSpPr>
            <a:spLocks noGrp="1"/>
          </p:cNvSpPr>
          <p:nvPr>
            <p:ph type="body" sz="quarter" idx="25"/>
          </p:nvPr>
        </p:nvSpPr>
        <p:spPr/>
        <p:txBody>
          <a:bodyPr/>
          <a:lstStyle/>
          <a:p>
            <a:r>
              <a:rPr lang="en-US"/>
              <a:t>Do we need a whirlwind recap?</a:t>
            </a:r>
          </a:p>
        </p:txBody>
      </p:sp>
    </p:spTree>
    <p:extLst>
      <p:ext uri="{BB962C8B-B14F-4D97-AF65-F5344CB8AC3E}">
        <p14:creationId xmlns:p14="http://schemas.microsoft.com/office/powerpoint/2010/main" val="1786242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A8F1FD-EDC0-476A-A371-768C68A45D6D}"/>
              </a:ext>
            </a:extLst>
          </p:cNvPr>
          <p:cNvSpPr>
            <a:spLocks noGrp="1"/>
          </p:cNvSpPr>
          <p:nvPr>
            <p:ph type="title"/>
          </p:nvPr>
        </p:nvSpPr>
        <p:spPr/>
        <p:txBody>
          <a:bodyPr/>
          <a:lstStyle/>
          <a:p>
            <a:r>
              <a:rPr lang="de-AT" dirty="0"/>
              <a:t>Docker Images</a:t>
            </a:r>
          </a:p>
        </p:txBody>
      </p:sp>
      <p:sp>
        <p:nvSpPr>
          <p:cNvPr id="5" name="Content Placeholder 4">
            <a:extLst>
              <a:ext uri="{FF2B5EF4-FFF2-40B4-BE49-F238E27FC236}">
                <a16:creationId xmlns:a16="http://schemas.microsoft.com/office/drawing/2014/main" id="{B5E57141-28E6-42FD-8017-9AAD79121943}"/>
              </a:ext>
            </a:extLst>
          </p:cNvPr>
          <p:cNvSpPr>
            <a:spLocks noGrp="1"/>
          </p:cNvSpPr>
          <p:nvPr>
            <p:ph sz="quarter" idx="12"/>
          </p:nvPr>
        </p:nvSpPr>
        <p:spPr/>
        <p:txBody>
          <a:bodyPr/>
          <a:lstStyle/>
          <a:p>
            <a:r>
              <a:rPr lang="de-AT" dirty="0"/>
              <a:t>.NET Core</a:t>
            </a:r>
          </a:p>
          <a:p>
            <a:pPr lvl="1"/>
            <a:r>
              <a:rPr lang="de-AT" dirty="0">
                <a:hlinkClick r:id="rId2"/>
              </a:rPr>
              <a:t>https://hub.docker.com/r/microsoft/dotnet/</a:t>
            </a:r>
            <a:endParaRPr lang="de-AT" dirty="0"/>
          </a:p>
          <a:p>
            <a:pPr>
              <a:spcBef>
                <a:spcPts val="600"/>
              </a:spcBef>
            </a:pPr>
            <a:r>
              <a:rPr lang="de-AT" dirty="0"/>
              <a:t>ASP.NET Core</a:t>
            </a:r>
          </a:p>
          <a:p>
            <a:pPr lvl="1"/>
            <a:r>
              <a:rPr lang="de-AT" dirty="0">
                <a:hlinkClick r:id="rId3"/>
              </a:rPr>
              <a:t>https://hub.docker.com/r/microsoft/aspnetcore/</a:t>
            </a:r>
            <a:endParaRPr lang="de-AT" dirty="0"/>
          </a:p>
          <a:p>
            <a:pPr lvl="1"/>
            <a:r>
              <a:rPr lang="de-AT" dirty="0">
                <a:hlinkClick r:id="rId4"/>
              </a:rPr>
              <a:t>https://hub.docker.com/r/microsoft/aspnetcore-build/</a:t>
            </a:r>
            <a:endParaRPr lang="de-AT" dirty="0"/>
          </a:p>
          <a:p>
            <a:pPr>
              <a:spcBef>
                <a:spcPts val="600"/>
              </a:spcBef>
            </a:pPr>
            <a:r>
              <a:rPr lang="de-AT" dirty="0"/>
              <a:t>.NET 3.5 and 4.x</a:t>
            </a:r>
          </a:p>
          <a:p>
            <a:pPr lvl="1"/>
            <a:r>
              <a:rPr lang="de-AT" dirty="0">
                <a:hlinkClick r:id="rId5"/>
              </a:rPr>
              <a:t>https://hub.docker.com/r/microsoft/dotnet-framework/</a:t>
            </a:r>
            <a:endParaRPr lang="de-AT" dirty="0"/>
          </a:p>
          <a:p>
            <a:pPr>
              <a:spcBef>
                <a:spcPts val="600"/>
              </a:spcBef>
            </a:pPr>
            <a:r>
              <a:rPr lang="de-AT" dirty="0"/>
              <a:t>ASP.NET 3.x and 4.x</a:t>
            </a:r>
          </a:p>
          <a:p>
            <a:pPr lvl="1"/>
            <a:r>
              <a:rPr lang="de-AT" dirty="0">
                <a:hlinkClick r:id="rId6"/>
              </a:rPr>
              <a:t>https://hub.docker.com/r/microsoft/aspnet/</a:t>
            </a:r>
            <a:endParaRPr lang="de-AT" dirty="0"/>
          </a:p>
          <a:p>
            <a:pPr>
              <a:spcBef>
                <a:spcPts val="600"/>
              </a:spcBef>
            </a:pPr>
            <a:r>
              <a:rPr lang="de-AT" dirty="0"/>
              <a:t>CI/CD</a:t>
            </a:r>
          </a:p>
          <a:p>
            <a:pPr lvl="1"/>
            <a:r>
              <a:rPr lang="de-AT" dirty="0">
                <a:hlinkClick r:id="rId7"/>
              </a:rPr>
              <a:t>https://hub.docker.com/r/microsoft/vsts-agent/</a:t>
            </a:r>
            <a:endParaRPr lang="de-AT" dirty="0"/>
          </a:p>
          <a:p>
            <a:pPr lvl="1"/>
            <a:endParaRPr lang="de-AT" dirty="0"/>
          </a:p>
        </p:txBody>
      </p:sp>
      <p:sp>
        <p:nvSpPr>
          <p:cNvPr id="6" name="Text Placeholder 5">
            <a:extLst>
              <a:ext uri="{FF2B5EF4-FFF2-40B4-BE49-F238E27FC236}">
                <a16:creationId xmlns:a16="http://schemas.microsoft.com/office/drawing/2014/main" id="{D7E504D5-10EA-4CEA-818D-D2BB982FE66F}"/>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215833631"/>
      </p:ext>
    </p:extLst>
  </p:cSld>
  <p:clrMapOvr>
    <a:masterClrMapping/>
  </p:clrMapOvr>
  <p:transition spd="slow">
    <p:push/>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62E29-56F6-4403-8760-55D113EC28E5}"/>
              </a:ext>
            </a:extLst>
          </p:cNvPr>
          <p:cNvSpPr>
            <a:spLocks noGrp="1"/>
          </p:cNvSpPr>
          <p:nvPr>
            <p:ph type="title"/>
          </p:nvPr>
        </p:nvSpPr>
        <p:spPr/>
        <p:txBody>
          <a:bodyPr/>
          <a:lstStyle/>
          <a:p>
            <a:r>
              <a:rPr lang="de-AT" dirty="0"/>
              <a:t>Read </a:t>
            </a:r>
            <a:r>
              <a:rPr lang="de-AT" dirty="0" err="1"/>
              <a:t>more</a:t>
            </a:r>
            <a:r>
              <a:rPr lang="de-AT" dirty="0"/>
              <a:t>…</a:t>
            </a:r>
          </a:p>
        </p:txBody>
      </p:sp>
      <p:sp>
        <p:nvSpPr>
          <p:cNvPr id="3" name="Content Placeholder 2">
            <a:extLst>
              <a:ext uri="{FF2B5EF4-FFF2-40B4-BE49-F238E27FC236}">
                <a16:creationId xmlns:a16="http://schemas.microsoft.com/office/drawing/2014/main" id="{137DF566-7BB2-40F8-B614-FC7A63F4C516}"/>
              </a:ext>
            </a:extLst>
          </p:cNvPr>
          <p:cNvSpPr>
            <a:spLocks noGrp="1"/>
          </p:cNvSpPr>
          <p:nvPr>
            <p:ph sz="quarter" idx="12"/>
          </p:nvPr>
        </p:nvSpPr>
        <p:spPr/>
        <p:txBody>
          <a:bodyPr/>
          <a:lstStyle/>
          <a:p>
            <a:r>
              <a:rPr lang="de-AT" dirty="0"/>
              <a:t>Samples from </a:t>
            </a:r>
            <a:r>
              <a:rPr lang="de-AT" dirty="0" err="1"/>
              <a:t>this</a:t>
            </a:r>
            <a:r>
              <a:rPr lang="de-AT" dirty="0"/>
              <a:t> </a:t>
            </a:r>
            <a:r>
              <a:rPr lang="de-AT" dirty="0" err="1"/>
              <a:t>talk</a:t>
            </a:r>
            <a:endParaRPr lang="de-AT" dirty="0"/>
          </a:p>
          <a:p>
            <a:pPr lvl="1"/>
            <a:r>
              <a:rPr lang="de-AT" sz="1400" dirty="0">
                <a:hlinkClick r:id="rId2"/>
              </a:rPr>
              <a:t>https://github.com/rstropek/DockerVS2015Intro/tree/master/dockerDemos/08-docker-dot-net</a:t>
            </a:r>
            <a:endParaRPr lang="de-AT" sz="1400" dirty="0"/>
          </a:p>
          <a:p>
            <a:r>
              <a:rPr lang="de-AT" dirty="0"/>
              <a:t>ASP.NET and Docker</a:t>
            </a:r>
          </a:p>
          <a:p>
            <a:pPr lvl="1"/>
            <a:r>
              <a:rPr lang="de-AT" dirty="0">
                <a:hlinkClick r:id="rId3"/>
              </a:rPr>
              <a:t>https://docs.microsoft.com/en-us/aspnet/mvc/overview/deployment/docker-aspnetmvc</a:t>
            </a:r>
            <a:endParaRPr lang="de-AT" dirty="0"/>
          </a:p>
          <a:p>
            <a:r>
              <a:rPr lang="de-AT" dirty="0" err="1"/>
              <a:t>Dockerize</a:t>
            </a:r>
            <a:r>
              <a:rPr lang="de-AT" dirty="0"/>
              <a:t> .NET Core</a:t>
            </a:r>
          </a:p>
          <a:p>
            <a:pPr lvl="1"/>
            <a:r>
              <a:rPr lang="de-AT" dirty="0">
                <a:hlinkClick r:id="rId4"/>
              </a:rPr>
              <a:t>https://docs.docker.com/engine/examples/dotnetcore/</a:t>
            </a:r>
            <a:endParaRPr lang="de-AT" dirty="0"/>
          </a:p>
          <a:p>
            <a:pPr lvl="1"/>
            <a:endParaRPr lang="de-AT" dirty="0"/>
          </a:p>
        </p:txBody>
      </p:sp>
      <p:sp>
        <p:nvSpPr>
          <p:cNvPr id="4" name="Text Placeholder 3">
            <a:extLst>
              <a:ext uri="{FF2B5EF4-FFF2-40B4-BE49-F238E27FC236}">
                <a16:creationId xmlns:a16="http://schemas.microsoft.com/office/drawing/2014/main" id="{75594F19-7003-458E-8468-A8C3B3385DCE}"/>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92979445"/>
      </p:ext>
    </p:extLst>
  </p:cSld>
  <p:clrMapOvr>
    <a:masterClrMapping/>
  </p:clrMapOvr>
  <p:transition spd="slow">
    <p:push/>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en-US" dirty="0"/>
              <a:t>Time cockpit eLearning Library</a:t>
            </a:r>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(Examples)</a:t>
            </a:r>
          </a:p>
        </p:txBody>
      </p:sp>
      <p:sp>
        <p:nvSpPr>
          <p:cNvPr id="3" name="Content Placeholder 2"/>
          <p:cNvSpPr>
            <a:spLocks noGrp="1"/>
          </p:cNvSpPr>
          <p:nvPr>
            <p:ph sz="quarter" idx="12"/>
          </p:nvPr>
        </p:nvSpPr>
        <p:spPr/>
        <p:txBody>
          <a:bodyPr/>
          <a:lstStyle/>
          <a:p>
            <a:r>
              <a:rPr lang="en-US" dirty="0"/>
              <a:t>Harder to debug and troubleshoot</a:t>
            </a:r>
          </a:p>
          <a:p>
            <a:pPr lvl="1"/>
            <a:r>
              <a:rPr lang="en-US" dirty="0"/>
              <a:t>Distributed system</a:t>
            </a:r>
          </a:p>
          <a:p>
            <a:pPr lvl="1"/>
            <a:r>
              <a:rPr lang="en-US" dirty="0"/>
              <a:t>Possible mitigation: Mature logging and telemetry system</a:t>
            </a:r>
          </a:p>
          <a:p>
            <a:r>
              <a:rPr lang="en-US" dirty="0"/>
              <a:t>Performance penalty</a:t>
            </a:r>
          </a:p>
          <a:p>
            <a:pPr lvl="1"/>
            <a:r>
              <a:rPr lang="en-US" dirty="0"/>
              <a:t>Network calls are relatively slow</a:t>
            </a:r>
          </a:p>
          <a:p>
            <a:pPr lvl="1"/>
            <a:r>
              <a:rPr lang="en-US" dirty="0"/>
              <a:t>Possible mitigation: Remote calls for larger units of work instead of chatty protocols</a:t>
            </a:r>
          </a:p>
          <a:p>
            <a:r>
              <a:rPr lang="en-US" dirty="0"/>
              <a:t>No strong consistency</a:t>
            </a:r>
          </a:p>
          <a:p>
            <a:pPr lvl="1"/>
            <a:r>
              <a:rPr lang="en-US" dirty="0"/>
              <a:t>We are going to miss transactions!</a:t>
            </a:r>
          </a:p>
          <a:p>
            <a:pPr lvl="1"/>
            <a:r>
              <a:rPr lang="en-US" dirty="0"/>
              <a:t>Possible mitigation: </a:t>
            </a:r>
            <a:r>
              <a:rPr lang="en-US" dirty="0">
                <a:hlinkClick r:id="rId2"/>
              </a:rPr>
              <a:t>Idempotent retries</a:t>
            </a:r>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655229823"/>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(Examples)</a:t>
            </a:r>
          </a:p>
        </p:txBody>
      </p:sp>
      <p:sp>
        <p:nvSpPr>
          <p:cNvPr id="3" name="Content Placeholder 2"/>
          <p:cNvSpPr>
            <a:spLocks noGrp="1"/>
          </p:cNvSpPr>
          <p:nvPr>
            <p:ph sz="quarter" idx="12"/>
          </p:nvPr>
        </p:nvSpPr>
        <p:spPr/>
        <p:txBody>
          <a:bodyPr/>
          <a:lstStyle/>
          <a:p>
            <a:r>
              <a:rPr lang="en-US" dirty="0"/>
              <a:t>Harder to manage</a:t>
            </a:r>
          </a:p>
          <a:p>
            <a:pPr lvl="1"/>
            <a:r>
              <a:rPr lang="en-US" dirty="0"/>
              <a:t>You have to manage lots of services which are redeployed regularly</a:t>
            </a:r>
          </a:p>
          <a:p>
            <a:pPr lvl="1"/>
            <a:r>
              <a:rPr lang="en-US" dirty="0"/>
              <a:t>Possible mitigation: DevOps, Automation</a:t>
            </a:r>
          </a:p>
          <a:p>
            <a:r>
              <a:rPr lang="en-US" dirty="0"/>
              <a:t>System is too small</a:t>
            </a:r>
          </a:p>
          <a:p>
            <a:pPr lvl="1"/>
            <a:r>
              <a:rPr lang="en-US" dirty="0"/>
              <a:t>For small systems, monolithic approach is often more productive</a:t>
            </a:r>
          </a:p>
          <a:p>
            <a:pPr lvl="1"/>
            <a:r>
              <a:rPr lang="en-US" dirty="0"/>
              <a:t>Cannot manage a monolith (e.g. deployment)? You will have troubles with Microservices!</a:t>
            </a:r>
          </a:p>
          <a:p>
            <a:r>
              <a:rPr lang="en-US" dirty="0"/>
              <a:t>Environment with lots of restrictions</a:t>
            </a:r>
          </a:p>
          <a:p>
            <a:pPr lvl="1"/>
            <a:r>
              <a:rPr lang="en-US" dirty="0"/>
              <a:t>Microservices need a high level of autonomy</a:t>
            </a:r>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71483700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Organization</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188431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err="1"/>
              <a:t>Conway‘s</a:t>
            </a:r>
            <a:r>
              <a:rPr lang="de-AT" dirty="0"/>
              <a:t> Law</a:t>
            </a:r>
          </a:p>
        </p:txBody>
      </p:sp>
      <p:sp>
        <p:nvSpPr>
          <p:cNvPr id="5" name="Content Placeholder 4"/>
          <p:cNvSpPr>
            <a:spLocks noGrp="1"/>
          </p:cNvSpPr>
          <p:nvPr>
            <p:ph sz="quarter" idx="12"/>
          </p:nvPr>
        </p:nvSpPr>
        <p:spPr/>
        <p:txBody>
          <a:bodyPr/>
          <a:lstStyle/>
          <a:p>
            <a:r>
              <a:rPr lang="de-AT" i="1" dirty="0"/>
              <a:t>„</a:t>
            </a:r>
            <a:r>
              <a:rPr lang="en-US" i="1" dirty="0"/>
              <a:t>Any organization that designs a system will inevitably produce a design whose structure is a copy of the organization’s communication structure”</a:t>
            </a:r>
          </a:p>
          <a:p>
            <a:r>
              <a:rPr lang="en-US" dirty="0"/>
              <a:t>Organizational hurdles for Microservices</a:t>
            </a:r>
          </a:p>
          <a:p>
            <a:pPr lvl="1"/>
            <a:r>
              <a:rPr lang="en-US" dirty="0"/>
              <a:t>Tightly-coupled organizations</a:t>
            </a:r>
          </a:p>
          <a:p>
            <a:pPr lvl="1"/>
            <a:r>
              <a:rPr lang="en-US" dirty="0"/>
              <a:t>Geographically distributed teams</a:t>
            </a:r>
          </a:p>
          <a:p>
            <a:pPr lvl="1"/>
            <a:r>
              <a:rPr lang="en-US" dirty="0"/>
              <a:t>Missing tools (e.g.  self-service cloud infrastructure, CI/CD tools)</a:t>
            </a:r>
          </a:p>
          <a:p>
            <a:pPr lvl="1"/>
            <a:r>
              <a:rPr lang="en-US" dirty="0"/>
              <a:t>Unstable or immature service that frequently changes</a:t>
            </a:r>
          </a:p>
          <a:p>
            <a:pPr lvl="1"/>
            <a:r>
              <a:rPr lang="en-US" dirty="0"/>
              <a:t>Missing culture of taking ownership (need someone to blame)</a:t>
            </a:r>
          </a:p>
          <a:p>
            <a:pPr lvl="1"/>
            <a:r>
              <a:rPr lang="en-US" dirty="0"/>
              <a:t>Cope with many different and new technologies</a:t>
            </a:r>
          </a:p>
        </p:txBody>
      </p:sp>
      <p:sp>
        <p:nvSpPr>
          <p:cNvPr id="6" name="Text Placeholder 5"/>
          <p:cNvSpPr>
            <a:spLocks noGrp="1"/>
          </p:cNvSpPr>
          <p:nvPr>
            <p:ph type="body" sz="quarter" idx="23"/>
          </p:nvPr>
        </p:nvSpPr>
        <p:spPr/>
        <p:txBody>
          <a:bodyPr/>
          <a:lstStyle/>
          <a:p>
            <a:r>
              <a:rPr lang="en-US" dirty="0"/>
              <a:t>Source: Conway, How Do Committees Invent, </a:t>
            </a:r>
            <a:r>
              <a:rPr lang="en-US" dirty="0" err="1"/>
              <a:t>Datamation</a:t>
            </a:r>
            <a:r>
              <a:rPr lang="en-US" dirty="0"/>
              <a:t> magazine, April 1968</a:t>
            </a:r>
            <a:endParaRPr lang="de-AT" dirty="0"/>
          </a:p>
        </p:txBody>
      </p:sp>
    </p:spTree>
    <p:extLst>
      <p:ext uri="{BB962C8B-B14F-4D97-AF65-F5344CB8AC3E}">
        <p14:creationId xmlns:p14="http://schemas.microsoft.com/office/powerpoint/2010/main" val="4225849490"/>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Organisational Helpers</a:t>
            </a:r>
          </a:p>
        </p:txBody>
      </p:sp>
      <p:sp>
        <p:nvSpPr>
          <p:cNvPr id="5" name="Content Placeholder 4"/>
          <p:cNvSpPr>
            <a:spLocks noGrp="1"/>
          </p:cNvSpPr>
          <p:nvPr>
            <p:ph sz="quarter" idx="12"/>
          </p:nvPr>
        </p:nvSpPr>
        <p:spPr/>
        <p:txBody>
          <a:bodyPr/>
          <a:lstStyle/>
          <a:p>
            <a:r>
              <a:rPr lang="en-US" dirty="0"/>
              <a:t>Co-locate teams</a:t>
            </a:r>
          </a:p>
          <a:p>
            <a:pPr lvl="1"/>
            <a:r>
              <a:rPr lang="en-US" dirty="0"/>
              <a:t>One team responsible for a single service should be co-located</a:t>
            </a:r>
          </a:p>
          <a:p>
            <a:pPr>
              <a:spcBef>
                <a:spcPts val="1200"/>
              </a:spcBef>
            </a:pPr>
            <a:r>
              <a:rPr lang="en-US" dirty="0"/>
              <a:t>Embrace open source development style</a:t>
            </a:r>
          </a:p>
          <a:p>
            <a:pPr lvl="1"/>
            <a:r>
              <a:rPr lang="en-US" dirty="0"/>
              <a:t>Works internally, too</a:t>
            </a:r>
          </a:p>
          <a:p>
            <a:pPr>
              <a:spcBef>
                <a:spcPts val="1200"/>
              </a:spcBef>
            </a:pPr>
            <a:r>
              <a:rPr lang="en-US" dirty="0"/>
              <a:t>Internal consultants, custodians and trusted committers</a:t>
            </a:r>
          </a:p>
          <a:p>
            <a:pPr lvl="1"/>
            <a:r>
              <a:rPr lang="en-US" dirty="0"/>
              <a:t>Quality gateways</a:t>
            </a:r>
          </a:p>
          <a:p>
            <a:pPr lvl="1"/>
            <a:r>
              <a:rPr lang="en-US" dirty="0"/>
              <a:t>Servant leaders</a:t>
            </a:r>
          </a:p>
          <a:p>
            <a:pPr>
              <a:spcBef>
                <a:spcPts val="1200"/>
              </a:spcBef>
            </a:pPr>
            <a:r>
              <a:rPr lang="en-US" dirty="0"/>
              <a:t>Step-by-step approach</a:t>
            </a:r>
          </a:p>
          <a:p>
            <a:pPr>
              <a:spcBef>
                <a:spcPts val="1200"/>
              </a:spcBef>
            </a:pPr>
            <a:r>
              <a:rPr lang="en-US" dirty="0"/>
              <a:t>Be clear in communication</a:t>
            </a:r>
          </a:p>
          <a:p>
            <a:pPr lvl="1"/>
            <a:r>
              <a:rPr lang="en-US" dirty="0"/>
              <a:t>E.g. responsibilities, long-term goals, changing roles</a:t>
            </a:r>
          </a:p>
        </p:txBody>
      </p:sp>
      <p:sp>
        <p:nvSpPr>
          <p:cNvPr id="6" name="Text Placeholder 5"/>
          <p:cNvSpPr>
            <a:spLocks noGrp="1"/>
          </p:cNvSpPr>
          <p:nvPr>
            <p:ph type="body" sz="quarter" idx="23"/>
          </p:nvPr>
        </p:nvSpPr>
        <p:spPr/>
        <p:txBody>
          <a:bodyPr/>
          <a:lstStyle/>
          <a:p>
            <a:endParaRPr lang="de-AT" dirty="0"/>
          </a:p>
        </p:txBody>
      </p:sp>
    </p:spTree>
    <p:extLst>
      <p:ext uri="{BB962C8B-B14F-4D97-AF65-F5344CB8AC3E}">
        <p14:creationId xmlns:p14="http://schemas.microsoft.com/office/powerpoint/2010/main" val="1614995894"/>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Your Host</a:t>
            </a:r>
          </a:p>
        </p:txBody>
      </p:sp>
      <p:sp>
        <p:nvSpPr>
          <p:cNvPr id="3" name="Inhaltsplatzhalter 2"/>
          <p:cNvSpPr>
            <a:spLocks noGrp="1"/>
          </p:cNvSpPr>
          <p:nvPr>
            <p:ph sz="quarter" idx="12"/>
          </p:nvPr>
        </p:nvSpPr>
        <p:spPr/>
        <p:txBody>
          <a:bodyPr/>
          <a:lstStyle/>
          <a:p>
            <a:r>
              <a:rPr lang="en-US" dirty="0"/>
              <a:t>Rainer Stropek</a:t>
            </a:r>
          </a:p>
          <a:p>
            <a:pPr lvl="1"/>
            <a:r>
              <a:rPr lang="en-US" dirty="0"/>
              <a:t>Developer, Entrepreneur</a:t>
            </a:r>
          </a:p>
          <a:p>
            <a:pPr lvl="1"/>
            <a:r>
              <a:rPr lang="en-US" dirty="0"/>
              <a:t>MVP Microsoft Azure</a:t>
            </a:r>
          </a:p>
          <a:p>
            <a:pPr lvl="1"/>
            <a:r>
              <a:rPr lang="en-US" dirty="0"/>
              <a:t>MVP Development Technologies</a:t>
            </a:r>
          </a:p>
          <a:p>
            <a:pPr lvl="1"/>
            <a:r>
              <a:rPr lang="en-US" dirty="0"/>
              <a:t>MS Regional Director</a:t>
            </a:r>
          </a:p>
          <a:p>
            <a:pPr lvl="1"/>
            <a:r>
              <a:rPr lang="en-US" dirty="0"/>
              <a:t>Senior Consultant IT-Visions</a:t>
            </a:r>
          </a:p>
          <a:p>
            <a:r>
              <a:rPr lang="en-US" dirty="0"/>
              <a:t>Contact</a:t>
            </a:r>
          </a:p>
          <a:p>
            <a:pPr lvl="1"/>
            <a:r>
              <a:rPr lang="en-US" dirty="0"/>
              <a:t>software architects </a:t>
            </a:r>
            <a:r>
              <a:rPr lang="en-US" dirty="0" err="1"/>
              <a:t>gmbh</a:t>
            </a:r>
            <a:br>
              <a:rPr lang="en-US" dirty="0"/>
            </a:br>
            <a:r>
              <a:rPr lang="en-US" dirty="0">
                <a:hlinkClick r:id="rId2"/>
              </a:rPr>
              <a:t>rainer@timecockpit.com</a:t>
            </a:r>
            <a:br>
              <a:rPr lang="en-US" dirty="0"/>
            </a:br>
            <a:r>
              <a:rPr lang="en-US" dirty="0"/>
              <a:t>Twitter: @</a:t>
            </a:r>
            <a:r>
              <a:rPr lang="en-US" dirty="0" err="1"/>
              <a:t>rstropek</a:t>
            </a:r>
            <a:endParaRPr lang="en-US" dirty="0"/>
          </a:p>
        </p:txBody>
      </p:sp>
      <p:pic>
        <p:nvPicPr>
          <p:cNvPr id="16" name="Inhaltsplatzhalter 15"/>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5076131" y="1275607"/>
            <a:ext cx="3240285" cy="2160190"/>
          </a:xfrm>
        </p:spPr>
      </p:pic>
      <p:sp>
        <p:nvSpPr>
          <p:cNvPr id="20" name="Textplatzhalter 19"/>
          <p:cNvSpPr>
            <a:spLocks noGrp="1"/>
          </p:cNvSpPr>
          <p:nvPr>
            <p:ph type="body" sz="quarter" idx="23"/>
          </p:nvPr>
        </p:nvSpPr>
        <p:spPr/>
        <p:txBody>
          <a:bodyPr/>
          <a:lstStyle/>
          <a:p>
            <a:endParaRPr lang="en-US"/>
          </a:p>
        </p:txBody>
      </p:sp>
      <p:sp>
        <p:nvSpPr>
          <p:cNvPr id="21" name="Textplatzhalter 20"/>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0041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Architects…</a:t>
            </a:r>
          </a:p>
        </p:txBody>
      </p:sp>
      <p:sp>
        <p:nvSpPr>
          <p:cNvPr id="3" name="Content Placeholder 2"/>
          <p:cNvSpPr>
            <a:spLocks noGrp="1"/>
          </p:cNvSpPr>
          <p:nvPr>
            <p:ph sz="quarter" idx="12"/>
          </p:nvPr>
        </p:nvSpPr>
        <p:spPr/>
        <p:txBody>
          <a:bodyPr/>
          <a:lstStyle/>
          <a:p>
            <a:r>
              <a:rPr lang="en-US" dirty="0"/>
              <a:t>…don‘t create perfect end products</a:t>
            </a:r>
          </a:p>
          <a:p>
            <a:pPr lvl="1"/>
            <a:r>
              <a:rPr lang="en-US" dirty="0"/>
              <a:t>…help creating “a framework in which the right systems can emerge, and continue to grow”</a:t>
            </a:r>
          </a:p>
          <a:p>
            <a:r>
              <a:rPr lang="en-US" dirty="0"/>
              <a:t>…understand the consequences of their decisions</a:t>
            </a:r>
          </a:p>
          <a:p>
            <a:pPr lvl="1"/>
            <a:r>
              <a:rPr lang="en-US" dirty="0"/>
              <a:t>…code with the team (“architects should code”, “coding architect”)</a:t>
            </a:r>
          </a:p>
          <a:p>
            <a:r>
              <a:rPr lang="en-US" dirty="0"/>
              <a:t>…aims for a balance between standardization and freedom</a:t>
            </a:r>
          </a:p>
          <a:p>
            <a:pPr lvl="1"/>
            <a:r>
              <a:rPr lang="en-US" dirty="0"/>
              <a:t>Build skills for a certain technology vs. right tool for the right job</a:t>
            </a:r>
          </a:p>
          <a:p>
            <a:r>
              <a:rPr lang="en-US" dirty="0"/>
              <a:t>…create guiding principals and practices</a:t>
            </a:r>
          </a:p>
          <a:p>
            <a:pPr lvl="1"/>
            <a:r>
              <a:rPr lang="en-US" dirty="0"/>
              <a:t>Example for principals (largely technology-independent): </a:t>
            </a:r>
            <a:r>
              <a:rPr lang="en-US" dirty="0">
                <a:hlinkClick r:id="rId2"/>
              </a:rPr>
              <a:t>https://12factor.net/</a:t>
            </a:r>
            <a:endParaRPr lang="en-US" dirty="0"/>
          </a:p>
          <a:p>
            <a:pPr lvl="1"/>
            <a:r>
              <a:rPr lang="en-US" dirty="0"/>
              <a:t>Example for practices (often technology-dependent): </a:t>
            </a:r>
            <a:r>
              <a:rPr lang="en-US" dirty="0">
                <a:hlinkClick r:id="rId3"/>
              </a:rPr>
              <a:t>.NET Core Coding </a:t>
            </a:r>
            <a:r>
              <a:rPr lang="en-US" dirty="0" err="1">
                <a:hlinkClick r:id="rId3"/>
              </a:rPr>
              <a:t>Guildelines</a:t>
            </a:r>
            <a:endParaRPr lang="en-US" dirty="0"/>
          </a:p>
          <a:p>
            <a:endParaRPr lang="en-US" dirty="0"/>
          </a:p>
        </p:txBody>
      </p:sp>
      <p:sp>
        <p:nvSpPr>
          <p:cNvPr id="4" name="Text Placeholder 3"/>
          <p:cNvSpPr>
            <a:spLocks noGrp="1"/>
          </p:cNvSpPr>
          <p:nvPr>
            <p:ph type="body" sz="quarter" idx="23"/>
          </p:nvPr>
        </p:nvSpPr>
        <p:spPr/>
        <p:txBody>
          <a:bodyPr/>
          <a:lstStyle/>
          <a:p>
            <a:r>
              <a:rPr lang="en-US" dirty="0"/>
              <a:t>Recommended reading: Newman, Sam. Building Microservices, O'Reilly Media</a:t>
            </a:r>
          </a:p>
        </p:txBody>
      </p:sp>
    </p:spTree>
    <p:extLst>
      <p:ext uri="{BB962C8B-B14F-4D97-AF65-F5344CB8AC3E}">
        <p14:creationId xmlns:p14="http://schemas.microsoft.com/office/powerpoint/2010/main" val="3880796576"/>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Guidance, Governance</a:t>
            </a:r>
          </a:p>
        </p:txBody>
      </p:sp>
      <p:sp>
        <p:nvSpPr>
          <p:cNvPr id="3" name="Content Placeholder 2"/>
          <p:cNvSpPr>
            <a:spLocks noGrp="1"/>
          </p:cNvSpPr>
          <p:nvPr>
            <p:ph sz="quarter" idx="12"/>
          </p:nvPr>
        </p:nvSpPr>
        <p:spPr/>
        <p:txBody>
          <a:bodyPr/>
          <a:lstStyle/>
          <a:p>
            <a:r>
              <a:rPr lang="en-US" dirty="0"/>
              <a:t>Samples</a:t>
            </a:r>
          </a:p>
          <a:p>
            <a:pPr lvl="1"/>
            <a:r>
              <a:rPr lang="en-US" dirty="0"/>
              <a:t>Small code samples vs. </a:t>
            </a:r>
            <a:r>
              <a:rPr lang="en-US" i="1" dirty="0"/>
              <a:t>perfect </a:t>
            </a:r>
            <a:r>
              <a:rPr lang="en-US" dirty="0"/>
              <a:t>examples from real world</a:t>
            </a:r>
          </a:p>
          <a:p>
            <a:r>
              <a:rPr lang="en-US" dirty="0"/>
              <a:t>Templates, code generators</a:t>
            </a:r>
          </a:p>
          <a:p>
            <a:pPr lvl="1"/>
            <a:r>
              <a:rPr lang="en-US" dirty="0"/>
              <a:t>Examples: Visual Studio Templates, </a:t>
            </a:r>
            <a:r>
              <a:rPr lang="en-US" dirty="0">
                <a:hlinkClick r:id="rId2"/>
              </a:rPr>
              <a:t>.NET Core CLI</a:t>
            </a:r>
            <a:r>
              <a:rPr lang="en-US" dirty="0"/>
              <a:t>, </a:t>
            </a:r>
            <a:r>
              <a:rPr lang="en-US" dirty="0">
                <a:hlinkClick r:id="rId3"/>
              </a:rPr>
              <a:t>Angular CLI</a:t>
            </a:r>
            <a:endParaRPr lang="en-US" dirty="0"/>
          </a:p>
          <a:p>
            <a:r>
              <a:rPr lang="en-US" dirty="0"/>
              <a:t>Shared libraries</a:t>
            </a:r>
          </a:p>
          <a:p>
            <a:pPr lvl="1"/>
            <a:r>
              <a:rPr lang="en-US" dirty="0"/>
              <a:t>Be careful about tight coupling!</a:t>
            </a:r>
          </a:p>
          <a:p>
            <a:pPr lvl="1"/>
            <a:r>
              <a:rPr lang="en-US" dirty="0"/>
              <a:t>Example: Cross-platform libraries based on </a:t>
            </a:r>
            <a:r>
              <a:rPr lang="en-US" dirty="0">
                <a:hlinkClick r:id="rId4"/>
              </a:rPr>
              <a:t>.NET Standard Library</a:t>
            </a:r>
            <a:r>
              <a:rPr lang="en-US" dirty="0"/>
              <a:t> for </a:t>
            </a:r>
            <a:r>
              <a:rPr lang="en-US" dirty="0">
                <a:hlinkClick r:id="rId5"/>
              </a:rPr>
              <a:t>cross-cutting concerns</a:t>
            </a:r>
            <a:endParaRPr lang="en-US" dirty="0"/>
          </a:p>
          <a:p>
            <a:r>
              <a:rPr lang="en-US" dirty="0"/>
              <a:t>Handle and track exceptions from principals and practices</a:t>
            </a:r>
          </a:p>
          <a:p>
            <a:pPr lvl="1"/>
            <a:r>
              <a:rPr lang="en-US" dirty="0"/>
              <a:t>Remember goal of Microservices: Optimize autonomy</a:t>
            </a:r>
          </a:p>
          <a:p>
            <a:pPr lvl="1"/>
            <a:r>
              <a:rPr lang="en-US" dirty="0">
                <a:sym typeface="Wingdings" panose="05000000000000000000" pitchFamily="2" charset="2"/>
              </a:rPr>
              <a:t> Exceptions should be allowed</a:t>
            </a:r>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941976325"/>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2791" y="1125073"/>
            <a:ext cx="1656868" cy="1632194"/>
            <a:chOff x="361913" y="1409851"/>
            <a:chExt cx="2253455" cy="2219897"/>
          </a:xfrm>
        </p:grpSpPr>
        <p:cxnSp>
          <p:nvCxnSpPr>
            <p:cNvPr id="5" name="Straight Connector 4"/>
            <p:cNvCxnSpPr/>
            <p:nvPr/>
          </p:nvCxnSpPr>
          <p:spPr>
            <a:xfrm flipV="1">
              <a:off x="1153218" y="2725761"/>
              <a:ext cx="0" cy="903987"/>
            </a:xfrm>
            <a:prstGeom prst="line">
              <a:avLst/>
            </a:prstGeom>
            <a:noFill/>
            <a:ln w="6350" cap="flat" cmpd="sng" algn="ctr">
              <a:solidFill>
                <a:srgbClr val="6B2A7A"/>
              </a:solidFill>
              <a:prstDash val="solid"/>
              <a:miter lim="800000"/>
            </a:ln>
            <a:effectLst/>
          </p:spPr>
        </p:cxnSp>
        <p:cxnSp>
          <p:nvCxnSpPr>
            <p:cNvPr id="6" name="Straight Connector 5"/>
            <p:cNvCxnSpPr/>
            <p:nvPr/>
          </p:nvCxnSpPr>
          <p:spPr>
            <a:xfrm>
              <a:off x="361913" y="2725761"/>
              <a:ext cx="1728313" cy="0"/>
            </a:xfrm>
            <a:prstGeom prst="line">
              <a:avLst/>
            </a:prstGeom>
            <a:noFill/>
            <a:ln w="6350" cap="flat" cmpd="sng" algn="ctr">
              <a:solidFill>
                <a:srgbClr val="6B2A7A"/>
              </a:solidFill>
              <a:prstDash val="solid"/>
              <a:miter lim="800000"/>
            </a:ln>
            <a:effectLst/>
          </p:spPr>
        </p:cxnSp>
        <p:sp>
          <p:nvSpPr>
            <p:cNvPr id="7" name="Rectangle 6"/>
            <p:cNvSpPr/>
            <p:nvPr/>
          </p:nvSpPr>
          <p:spPr>
            <a:xfrm flipH="1">
              <a:off x="361913" y="1409851"/>
              <a:ext cx="2253455" cy="1316315"/>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Automated Testing</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Integration</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Deployment</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Release Management</a:t>
              </a:r>
            </a:p>
          </p:txBody>
        </p:sp>
      </p:grpSp>
      <p:sp>
        <p:nvSpPr>
          <p:cNvPr id="8" name="Rectangle 7"/>
          <p:cNvSpPr/>
          <p:nvPr/>
        </p:nvSpPr>
        <p:spPr>
          <a:xfrm flipH="1">
            <a:off x="1538893" y="4305304"/>
            <a:ext cx="1656868" cy="268792"/>
          </a:xfrm>
          <a:prstGeom prst="rect">
            <a:avLst/>
          </a:prstGeom>
        </p:spPr>
        <p:txBody>
          <a:bodyPr wrap="square">
            <a:spAutoFit/>
          </a:bodyPr>
          <a:lstStyle/>
          <a:p>
            <a:pPr defTabSz="672358">
              <a:lnSpc>
                <a:spcPct val="130000"/>
              </a:lnSpc>
            </a:pPr>
            <a:endParaRPr lang="en-US" sz="882" dirty="0">
              <a:solidFill>
                <a:srgbClr val="FFFFFF"/>
              </a:solidFill>
              <a:latin typeface="Segoe UI"/>
              <a:ea typeface="Calibri" panose="020F0502020204030204" pitchFamily="34" charset="0"/>
              <a:cs typeface="Arial" panose="020B0604020202020204" pitchFamily="34" charset="0"/>
            </a:endParaRPr>
          </a:p>
        </p:txBody>
      </p:sp>
      <p:grpSp>
        <p:nvGrpSpPr>
          <p:cNvPr id="9" name="Group 8"/>
          <p:cNvGrpSpPr/>
          <p:nvPr/>
        </p:nvGrpSpPr>
        <p:grpSpPr>
          <a:xfrm>
            <a:off x="2849397" y="1342049"/>
            <a:ext cx="1656868" cy="1651379"/>
            <a:chOff x="3907078" y="1704954"/>
            <a:chExt cx="2253455" cy="2245990"/>
          </a:xfrm>
        </p:grpSpPr>
        <p:cxnSp>
          <p:nvCxnSpPr>
            <p:cNvPr id="10" name="Straight Connector 9"/>
            <p:cNvCxnSpPr/>
            <p:nvPr/>
          </p:nvCxnSpPr>
          <p:spPr>
            <a:xfrm flipV="1">
              <a:off x="4743490" y="3046957"/>
              <a:ext cx="0" cy="903987"/>
            </a:xfrm>
            <a:prstGeom prst="line">
              <a:avLst/>
            </a:prstGeom>
            <a:noFill/>
            <a:ln w="6350" cap="flat" cmpd="sng" algn="ctr">
              <a:solidFill>
                <a:srgbClr val="6B2A7A"/>
              </a:solidFill>
              <a:prstDash val="solid"/>
              <a:miter lim="800000"/>
            </a:ln>
            <a:effectLst/>
          </p:spPr>
        </p:cxnSp>
        <p:cxnSp>
          <p:nvCxnSpPr>
            <p:cNvPr id="11" name="Straight Connector 10"/>
            <p:cNvCxnSpPr/>
            <p:nvPr/>
          </p:nvCxnSpPr>
          <p:spPr>
            <a:xfrm>
              <a:off x="3952185" y="3046957"/>
              <a:ext cx="1983517" cy="0"/>
            </a:xfrm>
            <a:prstGeom prst="line">
              <a:avLst/>
            </a:prstGeom>
            <a:noFill/>
            <a:ln w="6350" cap="flat" cmpd="sng" algn="ctr">
              <a:solidFill>
                <a:srgbClr val="6B2A7A"/>
              </a:solidFill>
              <a:prstDash val="solid"/>
              <a:miter lim="800000"/>
            </a:ln>
            <a:effectLst/>
          </p:spPr>
        </p:cxnSp>
        <p:sp>
          <p:nvSpPr>
            <p:cNvPr id="12" name="Rectangle 11"/>
            <p:cNvSpPr/>
            <p:nvPr/>
          </p:nvSpPr>
          <p:spPr>
            <a:xfrm flipH="1">
              <a:off x="3907078" y="1704954"/>
              <a:ext cx="2253455" cy="1316315"/>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Usage Monitoring</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Telemetry Collection</a:t>
              </a:r>
              <a:br>
                <a:rPr lang="en-US" sz="882" dirty="0">
                  <a:solidFill>
                    <a:srgbClr val="3C3C3C"/>
                  </a:solidFill>
                  <a:latin typeface="Segoe UI"/>
                  <a:ea typeface="Calibri" panose="020F0502020204030204" pitchFamily="34" charset="0"/>
                  <a:cs typeface="Arial" panose="020B0604020202020204" pitchFamily="34" charset="0"/>
                </a:rPr>
              </a:br>
              <a:r>
                <a:rPr lang="en-US" sz="882" dirty="0">
                  <a:solidFill>
                    <a:srgbClr val="3C3C3C"/>
                  </a:solidFill>
                  <a:latin typeface="Segoe UI"/>
                  <a:ea typeface="Calibri" panose="020F0502020204030204" pitchFamily="34" charset="0"/>
                  <a:cs typeface="Arial" panose="020B0604020202020204" pitchFamily="34" charset="0"/>
                </a:rPr>
                <a:t>Testing in Production</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Stakeholder Feedback</a:t>
              </a:r>
            </a:p>
          </p:txBody>
        </p:sp>
      </p:grpSp>
      <p:grpSp>
        <p:nvGrpSpPr>
          <p:cNvPr id="13" name="Group 12"/>
          <p:cNvGrpSpPr/>
          <p:nvPr/>
        </p:nvGrpSpPr>
        <p:grpSpPr>
          <a:xfrm>
            <a:off x="4191173" y="3232295"/>
            <a:ext cx="1656868" cy="1828581"/>
            <a:chOff x="5731986" y="4275818"/>
            <a:chExt cx="2253455" cy="2486997"/>
          </a:xfrm>
        </p:grpSpPr>
        <p:cxnSp>
          <p:nvCxnSpPr>
            <p:cNvPr id="14" name="Straight Connector 13"/>
            <p:cNvCxnSpPr/>
            <p:nvPr/>
          </p:nvCxnSpPr>
          <p:spPr>
            <a:xfrm>
              <a:off x="6523291" y="4275818"/>
              <a:ext cx="0" cy="903987"/>
            </a:xfrm>
            <a:prstGeom prst="line">
              <a:avLst/>
            </a:prstGeom>
            <a:noFill/>
            <a:ln w="6350" cap="flat" cmpd="sng" algn="ctr">
              <a:solidFill>
                <a:srgbClr val="6B2A7A"/>
              </a:solidFill>
              <a:prstDash val="solid"/>
              <a:miter lim="800000"/>
            </a:ln>
            <a:effectLst/>
          </p:spPr>
        </p:cxnSp>
        <p:cxnSp>
          <p:nvCxnSpPr>
            <p:cNvPr id="15" name="Straight Connector 14"/>
            <p:cNvCxnSpPr/>
            <p:nvPr/>
          </p:nvCxnSpPr>
          <p:spPr>
            <a:xfrm flipV="1">
              <a:off x="5731986" y="5179805"/>
              <a:ext cx="1983517" cy="0"/>
            </a:xfrm>
            <a:prstGeom prst="line">
              <a:avLst/>
            </a:prstGeom>
            <a:noFill/>
            <a:ln w="6350" cap="flat" cmpd="sng" algn="ctr">
              <a:solidFill>
                <a:srgbClr val="6B2A7A"/>
              </a:solidFill>
              <a:prstDash val="solid"/>
              <a:miter lim="800000"/>
            </a:ln>
            <a:effectLst/>
          </p:spPr>
        </p:cxnSp>
        <p:sp>
          <p:nvSpPr>
            <p:cNvPr id="16" name="Rectangle 15"/>
            <p:cNvSpPr/>
            <p:nvPr/>
          </p:nvSpPr>
          <p:spPr>
            <a:xfrm flipH="1">
              <a:off x="5731986" y="5206504"/>
              <a:ext cx="2253455" cy="1556311"/>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Testing in Production</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Usage Monitoring</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User Telemetry</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Stakeholder feedback</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Feature flags </a:t>
              </a:r>
            </a:p>
          </p:txBody>
        </p:sp>
      </p:grpSp>
      <p:grpSp>
        <p:nvGrpSpPr>
          <p:cNvPr id="17" name="Group 16"/>
          <p:cNvGrpSpPr/>
          <p:nvPr/>
        </p:nvGrpSpPr>
        <p:grpSpPr>
          <a:xfrm>
            <a:off x="5325791" y="1504457"/>
            <a:ext cx="1656868" cy="1467627"/>
            <a:chOff x="7325948" y="1976641"/>
            <a:chExt cx="2253455" cy="1996075"/>
          </a:xfrm>
        </p:grpSpPr>
        <p:cxnSp>
          <p:nvCxnSpPr>
            <p:cNvPr id="18" name="Straight Connector 17"/>
            <p:cNvCxnSpPr/>
            <p:nvPr/>
          </p:nvCxnSpPr>
          <p:spPr>
            <a:xfrm flipV="1">
              <a:off x="8148885" y="3068729"/>
              <a:ext cx="0" cy="903987"/>
            </a:xfrm>
            <a:prstGeom prst="line">
              <a:avLst/>
            </a:prstGeom>
            <a:noFill/>
            <a:ln w="6350" cap="flat" cmpd="sng" algn="ctr">
              <a:solidFill>
                <a:srgbClr val="6B2A7A"/>
              </a:solidFill>
              <a:prstDash val="solid"/>
              <a:miter lim="800000"/>
            </a:ln>
            <a:effectLst/>
          </p:spPr>
        </p:cxnSp>
        <p:cxnSp>
          <p:nvCxnSpPr>
            <p:cNvPr id="19" name="Straight Connector 18"/>
            <p:cNvCxnSpPr/>
            <p:nvPr/>
          </p:nvCxnSpPr>
          <p:spPr>
            <a:xfrm>
              <a:off x="7334430" y="3068729"/>
              <a:ext cx="1983517" cy="0"/>
            </a:xfrm>
            <a:prstGeom prst="line">
              <a:avLst/>
            </a:prstGeom>
            <a:noFill/>
            <a:ln w="6350" cap="flat" cmpd="sng" algn="ctr">
              <a:solidFill>
                <a:srgbClr val="6B2A7A"/>
              </a:solidFill>
              <a:prstDash val="solid"/>
              <a:miter lim="800000"/>
            </a:ln>
            <a:effectLst/>
          </p:spPr>
        </p:cxnSp>
        <p:sp>
          <p:nvSpPr>
            <p:cNvPr id="20" name="Rectangle 19"/>
            <p:cNvSpPr/>
            <p:nvPr/>
          </p:nvSpPr>
          <p:spPr>
            <a:xfrm flipH="1">
              <a:off x="7325948" y="1976641"/>
              <a:ext cx="2253455" cy="1076318"/>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Code Reviews</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Automated Testing</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Measurement</a:t>
              </a:r>
            </a:p>
          </p:txBody>
        </p:sp>
      </p:grpSp>
      <p:grpSp>
        <p:nvGrpSpPr>
          <p:cNvPr id="21" name="Group 20"/>
          <p:cNvGrpSpPr/>
          <p:nvPr/>
        </p:nvGrpSpPr>
        <p:grpSpPr>
          <a:xfrm>
            <a:off x="6543269" y="3155724"/>
            <a:ext cx="2260440" cy="2008314"/>
            <a:chOff x="8931001" y="4171676"/>
            <a:chExt cx="3074355" cy="2731446"/>
          </a:xfrm>
        </p:grpSpPr>
        <p:cxnSp>
          <p:nvCxnSpPr>
            <p:cNvPr id="22" name="Straight Connector 21"/>
            <p:cNvCxnSpPr/>
            <p:nvPr/>
          </p:nvCxnSpPr>
          <p:spPr>
            <a:xfrm>
              <a:off x="9722306" y="4171676"/>
              <a:ext cx="0" cy="903987"/>
            </a:xfrm>
            <a:prstGeom prst="line">
              <a:avLst/>
            </a:prstGeom>
            <a:noFill/>
            <a:ln w="6350" cap="flat" cmpd="sng" algn="ctr">
              <a:solidFill>
                <a:srgbClr val="6B2A7A"/>
              </a:solidFill>
              <a:prstDash val="solid"/>
              <a:miter lim="800000"/>
            </a:ln>
            <a:effectLst/>
          </p:spPr>
        </p:cxnSp>
        <p:cxnSp>
          <p:nvCxnSpPr>
            <p:cNvPr id="23" name="Straight Connector 22"/>
            <p:cNvCxnSpPr/>
            <p:nvPr/>
          </p:nvCxnSpPr>
          <p:spPr>
            <a:xfrm>
              <a:off x="8931001" y="5075663"/>
              <a:ext cx="2499111" cy="0"/>
            </a:xfrm>
            <a:prstGeom prst="line">
              <a:avLst/>
            </a:prstGeom>
            <a:noFill/>
            <a:ln w="6350" cap="flat" cmpd="sng" algn="ctr">
              <a:solidFill>
                <a:srgbClr val="6B2A7A"/>
              </a:solidFill>
              <a:prstDash val="solid"/>
              <a:miter lim="800000"/>
            </a:ln>
            <a:effectLst/>
          </p:spPr>
        </p:cxnSp>
        <p:sp>
          <p:nvSpPr>
            <p:cNvPr id="24" name="Rectangle 23"/>
            <p:cNvSpPr/>
            <p:nvPr/>
          </p:nvSpPr>
          <p:spPr>
            <a:xfrm flipH="1">
              <a:off x="8931001" y="5106816"/>
              <a:ext cx="3074355" cy="1796306"/>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spc="-51"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spc="-51" dirty="0">
                  <a:solidFill>
                    <a:srgbClr val="3C3C3C"/>
                  </a:solidFill>
                  <a:latin typeface="Segoe UI"/>
                  <a:ea typeface="Calibri" panose="020F0502020204030204" pitchFamily="34" charset="0"/>
                  <a:cs typeface="Arial" panose="020B0604020202020204" pitchFamily="34" charset="0"/>
                </a:rPr>
                <a:t>Application Performance  Management</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Infrastructure as Code</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Delivery</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Release Management </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Configuration Management </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Automated Recovery</a:t>
              </a:r>
            </a:p>
          </p:txBody>
        </p:sp>
      </p:grpSp>
      <p:grpSp>
        <p:nvGrpSpPr>
          <p:cNvPr id="25" name="Group 24"/>
          <p:cNvGrpSpPr/>
          <p:nvPr/>
        </p:nvGrpSpPr>
        <p:grpSpPr>
          <a:xfrm>
            <a:off x="7227216" y="738852"/>
            <a:ext cx="1933459" cy="1986400"/>
            <a:chOff x="9742683" y="884564"/>
            <a:chExt cx="2629639" cy="2701642"/>
          </a:xfrm>
        </p:grpSpPr>
        <p:cxnSp>
          <p:nvCxnSpPr>
            <p:cNvPr id="26" name="Straight Connector 25"/>
            <p:cNvCxnSpPr/>
            <p:nvPr/>
          </p:nvCxnSpPr>
          <p:spPr>
            <a:xfrm flipV="1">
              <a:off x="11202390" y="2682219"/>
              <a:ext cx="0" cy="903987"/>
            </a:xfrm>
            <a:prstGeom prst="line">
              <a:avLst/>
            </a:prstGeom>
            <a:noFill/>
            <a:ln w="6350" cap="flat" cmpd="sng" algn="ctr">
              <a:solidFill>
                <a:srgbClr val="6B2A7A"/>
              </a:solidFill>
              <a:prstDash val="solid"/>
              <a:miter lim="800000"/>
            </a:ln>
            <a:effectLst/>
          </p:spPr>
        </p:cxnSp>
        <p:sp>
          <p:nvSpPr>
            <p:cNvPr id="27" name="Rectangle 26"/>
            <p:cNvSpPr/>
            <p:nvPr/>
          </p:nvSpPr>
          <p:spPr>
            <a:xfrm flipH="1">
              <a:off x="9742683" y="884564"/>
              <a:ext cx="2629639" cy="1796306"/>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spc="-51"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spc="-51" dirty="0">
                  <a:solidFill>
                    <a:srgbClr val="3C3C3C"/>
                  </a:solidFill>
                  <a:latin typeface="Segoe UI"/>
                  <a:ea typeface="Calibri" panose="020F0502020204030204" pitchFamily="34" charset="0"/>
                  <a:cs typeface="Arial" panose="020B0604020202020204" pitchFamily="34" charset="0"/>
                </a:rPr>
                <a:t>Application Performance Management</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Infrastructure as Code</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Deployment</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Release Management </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Configuration Management </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Automated Recovery</a:t>
              </a:r>
            </a:p>
          </p:txBody>
        </p:sp>
        <p:cxnSp>
          <p:nvCxnSpPr>
            <p:cNvPr id="28" name="Straight Connector 27"/>
            <p:cNvCxnSpPr/>
            <p:nvPr/>
          </p:nvCxnSpPr>
          <p:spPr>
            <a:xfrm>
              <a:off x="9765833" y="2679060"/>
              <a:ext cx="2402431" cy="0"/>
            </a:xfrm>
            <a:prstGeom prst="line">
              <a:avLst/>
            </a:prstGeom>
            <a:noFill/>
            <a:ln w="6350" cap="flat" cmpd="sng" algn="ctr">
              <a:solidFill>
                <a:srgbClr val="6B2A7A"/>
              </a:solidFill>
              <a:prstDash val="solid"/>
              <a:miter lim="800000"/>
            </a:ln>
            <a:effectLst/>
          </p:spPr>
        </p:cxnSp>
      </p:grpSp>
      <p:grpSp>
        <p:nvGrpSpPr>
          <p:cNvPr id="29" name="Group 28"/>
          <p:cNvGrpSpPr/>
          <p:nvPr/>
        </p:nvGrpSpPr>
        <p:grpSpPr>
          <a:xfrm>
            <a:off x="1572149" y="3387276"/>
            <a:ext cx="1656868" cy="1663053"/>
            <a:chOff x="2169932" y="4486604"/>
            <a:chExt cx="2253455" cy="2261867"/>
          </a:xfrm>
        </p:grpSpPr>
        <p:cxnSp>
          <p:nvCxnSpPr>
            <p:cNvPr id="30" name="Straight Connector 29"/>
            <p:cNvCxnSpPr/>
            <p:nvPr/>
          </p:nvCxnSpPr>
          <p:spPr>
            <a:xfrm>
              <a:off x="2961237" y="4486604"/>
              <a:ext cx="0" cy="903987"/>
            </a:xfrm>
            <a:prstGeom prst="line">
              <a:avLst/>
            </a:prstGeom>
            <a:noFill/>
            <a:ln w="6350" cap="flat" cmpd="sng" algn="ctr">
              <a:solidFill>
                <a:srgbClr val="6B2A7A"/>
              </a:solidFill>
              <a:prstDash val="solid"/>
              <a:miter lim="800000"/>
            </a:ln>
            <a:effectLst/>
          </p:spPr>
        </p:cxnSp>
        <p:cxnSp>
          <p:nvCxnSpPr>
            <p:cNvPr id="31" name="Straight Connector 30"/>
            <p:cNvCxnSpPr/>
            <p:nvPr/>
          </p:nvCxnSpPr>
          <p:spPr>
            <a:xfrm>
              <a:off x="2169932" y="5390591"/>
              <a:ext cx="1684304" cy="0"/>
            </a:xfrm>
            <a:prstGeom prst="line">
              <a:avLst/>
            </a:prstGeom>
            <a:noFill/>
            <a:ln w="6350" cap="flat" cmpd="sng" algn="ctr">
              <a:solidFill>
                <a:srgbClr val="6B2A7A"/>
              </a:solidFill>
              <a:prstDash val="solid"/>
              <a:miter lim="800000"/>
            </a:ln>
            <a:effectLst/>
          </p:spPr>
        </p:cxnSp>
        <p:sp>
          <p:nvSpPr>
            <p:cNvPr id="32" name="Rectangle 31"/>
            <p:cNvSpPr/>
            <p:nvPr/>
          </p:nvSpPr>
          <p:spPr>
            <a:xfrm flipH="1">
              <a:off x="2169932" y="5432157"/>
              <a:ext cx="2253455" cy="1316314"/>
            </a:xfrm>
            <a:prstGeom prst="rect">
              <a:avLst/>
            </a:prstGeom>
          </p:spPr>
          <p:txBody>
            <a:bodyPr wrap="square">
              <a:spAutoFit/>
            </a:bodyPr>
            <a:lstStyle/>
            <a:p>
              <a:pPr defTabSz="672358">
                <a:lnSpc>
                  <a:spcPct val="150000"/>
                </a:lnSpc>
              </a:pPr>
              <a:r>
                <a:rPr lang="de-DE" sz="735" b="1" kern="0" spc="147" dirty="0">
                  <a:solidFill>
                    <a:srgbClr val="682A7A"/>
                  </a:solidFill>
                  <a:latin typeface="Segoe UI"/>
                  <a:cs typeface="Arial" pitchFamily="34" charset="0"/>
                </a:rPr>
                <a:t>PRACTICES</a:t>
              </a:r>
              <a:endParaRPr lang="en-US" sz="882" dirty="0">
                <a:solidFill>
                  <a:srgbClr val="682A7A"/>
                </a:solidFill>
                <a:latin typeface="Segoe UI"/>
                <a:ea typeface="Calibri" panose="020F0502020204030204" pitchFamily="34" charset="0"/>
                <a:cs typeface="Arial" panose="020B0604020202020204" pitchFamily="34" charset="0"/>
              </a:endParaRP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Enterprise Agile</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Integration</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Continuous Deployment</a:t>
              </a:r>
            </a:p>
            <a:p>
              <a:pPr defTabSz="672358">
                <a:lnSpc>
                  <a:spcPct val="130000"/>
                </a:lnSpc>
              </a:pPr>
              <a:r>
                <a:rPr lang="en-US" sz="882" dirty="0">
                  <a:solidFill>
                    <a:srgbClr val="3C3C3C"/>
                  </a:solidFill>
                  <a:latin typeface="Segoe UI"/>
                  <a:ea typeface="Calibri" panose="020F0502020204030204" pitchFamily="34" charset="0"/>
                  <a:cs typeface="Arial" panose="020B0604020202020204" pitchFamily="34" charset="0"/>
                </a:rPr>
                <a:t>Release Management</a:t>
              </a:r>
            </a:p>
          </p:txBody>
        </p:sp>
      </p:grpSp>
      <p:sp>
        <p:nvSpPr>
          <p:cNvPr id="53" name="Oval 52"/>
          <p:cNvSpPr/>
          <p:nvPr/>
        </p:nvSpPr>
        <p:spPr>
          <a:xfrm>
            <a:off x="306110" y="2567888"/>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54" name="TextBox 53"/>
          <p:cNvSpPr txBox="1"/>
          <p:nvPr/>
        </p:nvSpPr>
        <p:spPr>
          <a:xfrm>
            <a:off x="201929" y="2609533"/>
            <a:ext cx="1267131" cy="992503"/>
          </a:xfrm>
          <a:prstGeom prst="rect">
            <a:avLst/>
          </a:prstGeom>
        </p:spPr>
        <p:txBody>
          <a:bodyPr wrap="square" rtlCol="0" anchor="ctr">
            <a:noAutofit/>
          </a:bodyPr>
          <a:lstStyle/>
          <a:p>
            <a:pPr algn="ctr">
              <a:lnSpc>
                <a:spcPct val="120000"/>
              </a:lnSpc>
              <a:defRPr/>
            </a:pPr>
            <a:r>
              <a:rPr lang="en-US" sz="882" b="1" i="1" kern="800" dirty="0">
                <a:solidFill>
                  <a:srgbClr val="FFFFFF"/>
                </a:solidFill>
                <a:latin typeface="Segoe UI"/>
              </a:rPr>
              <a:t>FLOW OF</a:t>
            </a:r>
            <a:br>
              <a:rPr lang="en-US" sz="882" b="1" i="1" kern="800" dirty="0">
                <a:solidFill>
                  <a:srgbClr val="FFFFFF"/>
                </a:solidFill>
                <a:latin typeface="Segoe UI"/>
              </a:rPr>
            </a:br>
            <a:r>
              <a:rPr lang="en-US" sz="882" b="1" i="1" kern="800" dirty="0">
                <a:solidFill>
                  <a:srgbClr val="FFFFFF"/>
                </a:solidFill>
                <a:latin typeface="Segoe UI"/>
              </a:rPr>
              <a:t>CUSTOMER VALUE</a:t>
            </a:r>
            <a:br>
              <a:rPr lang="en-US" sz="882" b="1" i="1" kern="800" dirty="0">
                <a:solidFill>
                  <a:srgbClr val="FFFFFF"/>
                </a:solidFill>
                <a:latin typeface="Segoe UI"/>
              </a:rPr>
            </a:br>
            <a:endParaRPr lang="en-US" sz="882" b="1" i="1" kern="800" dirty="0">
              <a:solidFill>
                <a:srgbClr val="FFFFFF"/>
              </a:solidFill>
              <a:latin typeface="Segoe UI"/>
            </a:endParaRPr>
          </a:p>
        </p:txBody>
      </p:sp>
      <p:sp>
        <p:nvSpPr>
          <p:cNvPr id="51" name="Oval 50"/>
          <p:cNvSpPr/>
          <p:nvPr/>
        </p:nvSpPr>
        <p:spPr>
          <a:xfrm>
            <a:off x="1630297" y="2561251"/>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52" name="TextBox 51"/>
          <p:cNvSpPr txBox="1"/>
          <p:nvPr/>
        </p:nvSpPr>
        <p:spPr>
          <a:xfrm>
            <a:off x="1262073" y="2534811"/>
            <a:ext cx="1804964" cy="992503"/>
          </a:xfrm>
          <a:prstGeom prst="rect">
            <a:avLst/>
          </a:prstGeom>
        </p:spPr>
        <p:txBody>
          <a:bodyPr wrap="square" rtlCol="0" anchor="ctr">
            <a:noAutofit/>
          </a:bodyPr>
          <a:lstStyle/>
          <a:p>
            <a:pPr algn="ctr">
              <a:lnSpc>
                <a:spcPct val="120000"/>
              </a:lnSpc>
              <a:defRPr/>
            </a:pPr>
            <a:r>
              <a:rPr lang="en-US" sz="882" b="1" i="1" kern="0" dirty="0">
                <a:solidFill>
                  <a:srgbClr val="FFFFFF"/>
                </a:solidFill>
                <a:latin typeface="Segoe UI"/>
              </a:rPr>
              <a:t>TEAM</a:t>
            </a:r>
            <a:br>
              <a:rPr lang="en-US" sz="882" b="1" i="1" kern="0" dirty="0">
                <a:solidFill>
                  <a:srgbClr val="FFFFFF"/>
                </a:solidFill>
                <a:latin typeface="Segoe UI"/>
              </a:rPr>
            </a:br>
            <a:r>
              <a:rPr lang="en-US" sz="882" b="1" i="1" kern="0" dirty="0">
                <a:solidFill>
                  <a:srgbClr val="FFFFFF"/>
                </a:solidFill>
                <a:latin typeface="Segoe UI"/>
              </a:rPr>
              <a:t>AUTONOMY</a:t>
            </a:r>
            <a:br>
              <a:rPr lang="en-US" sz="882" b="1" i="1" kern="0" dirty="0">
                <a:solidFill>
                  <a:srgbClr val="FFFFFF"/>
                </a:solidFill>
                <a:latin typeface="Segoe UI"/>
              </a:rPr>
            </a:br>
            <a:r>
              <a:rPr lang="en-US" sz="882" b="1" i="1" kern="0" dirty="0">
                <a:solidFill>
                  <a:srgbClr val="FFFFFF"/>
                </a:solidFill>
                <a:latin typeface="Segoe UI"/>
              </a:rPr>
              <a:t>&amp; ENTERPRISE</a:t>
            </a:r>
            <a:br>
              <a:rPr lang="en-US" sz="882" b="1" i="1" kern="0" dirty="0">
                <a:solidFill>
                  <a:srgbClr val="FFFFFF"/>
                </a:solidFill>
                <a:latin typeface="Segoe UI"/>
              </a:rPr>
            </a:br>
            <a:r>
              <a:rPr lang="en-US" sz="882" b="1" i="1" kern="0" dirty="0">
                <a:solidFill>
                  <a:srgbClr val="FFFFFF"/>
                </a:solidFill>
                <a:latin typeface="Segoe UI"/>
              </a:rPr>
              <a:t>ALIGNMENT</a:t>
            </a:r>
            <a:endParaRPr lang="en-US" sz="882" b="1" i="1" kern="800" dirty="0">
              <a:solidFill>
                <a:srgbClr val="FFFFFF"/>
              </a:solidFill>
              <a:latin typeface="Bodoni MT"/>
            </a:endParaRPr>
          </a:p>
        </p:txBody>
      </p:sp>
      <p:sp>
        <p:nvSpPr>
          <p:cNvPr id="49" name="Oval 48"/>
          <p:cNvSpPr/>
          <p:nvPr/>
        </p:nvSpPr>
        <p:spPr>
          <a:xfrm>
            <a:off x="2988023" y="2567904"/>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50" name="TextBox 49"/>
          <p:cNvSpPr txBox="1"/>
          <p:nvPr/>
        </p:nvSpPr>
        <p:spPr>
          <a:xfrm>
            <a:off x="2883842" y="2558486"/>
            <a:ext cx="1267131" cy="992503"/>
          </a:xfrm>
          <a:prstGeom prst="rect">
            <a:avLst/>
          </a:prstGeom>
        </p:spPr>
        <p:txBody>
          <a:bodyPr wrap="square" rtlCol="0" anchor="ctr">
            <a:noAutofit/>
          </a:bodyPr>
          <a:lstStyle/>
          <a:p>
            <a:pPr algn="ctr">
              <a:lnSpc>
                <a:spcPct val="120000"/>
              </a:lnSpc>
              <a:defRPr/>
            </a:pPr>
            <a:r>
              <a:rPr lang="en-US" sz="882" b="1" i="1" kern="800" dirty="0">
                <a:solidFill>
                  <a:srgbClr val="FFFFFF"/>
                </a:solidFill>
                <a:latin typeface="Segoe UI"/>
              </a:rPr>
              <a:t>BACKLOG refined with LEARNING</a:t>
            </a:r>
          </a:p>
        </p:txBody>
      </p:sp>
      <p:sp>
        <p:nvSpPr>
          <p:cNvPr id="47" name="Oval 46"/>
          <p:cNvSpPr/>
          <p:nvPr/>
        </p:nvSpPr>
        <p:spPr>
          <a:xfrm>
            <a:off x="4239950" y="2567888"/>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48" name="TextBox 47"/>
          <p:cNvSpPr txBox="1"/>
          <p:nvPr/>
        </p:nvSpPr>
        <p:spPr>
          <a:xfrm>
            <a:off x="4135769" y="2549959"/>
            <a:ext cx="1267131" cy="992503"/>
          </a:xfrm>
          <a:prstGeom prst="rect">
            <a:avLst/>
          </a:prstGeom>
        </p:spPr>
        <p:txBody>
          <a:bodyPr wrap="square" rtlCol="0" anchor="ctr">
            <a:noAutofit/>
          </a:bodyPr>
          <a:lstStyle/>
          <a:p>
            <a:pPr algn="ctr">
              <a:lnSpc>
                <a:spcPct val="120000"/>
              </a:lnSpc>
              <a:defRPr/>
            </a:pPr>
            <a:r>
              <a:rPr lang="en-US" sz="882" b="1" i="1" kern="800" dirty="0">
                <a:solidFill>
                  <a:srgbClr val="FFFFFF"/>
                </a:solidFill>
                <a:latin typeface="Segoe UI"/>
              </a:rPr>
              <a:t>EVIDENCE</a:t>
            </a:r>
            <a:br>
              <a:rPr lang="en-US" sz="882" b="1" i="1" kern="800" dirty="0">
                <a:solidFill>
                  <a:srgbClr val="FFFFFF"/>
                </a:solidFill>
                <a:latin typeface="Segoe UI"/>
              </a:rPr>
            </a:br>
            <a:r>
              <a:rPr lang="en-US" sz="882" b="1" i="1" kern="800" dirty="0">
                <a:solidFill>
                  <a:srgbClr val="FFFFFF"/>
                </a:solidFill>
                <a:latin typeface="Segoe UI"/>
              </a:rPr>
              <a:t>gathered in PRODUCTION</a:t>
            </a:r>
          </a:p>
        </p:txBody>
      </p:sp>
      <p:sp>
        <p:nvSpPr>
          <p:cNvPr id="45" name="Oval 44"/>
          <p:cNvSpPr/>
          <p:nvPr/>
        </p:nvSpPr>
        <p:spPr>
          <a:xfrm>
            <a:off x="5418820" y="2567888"/>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46" name="TextBox 45"/>
          <p:cNvSpPr txBox="1"/>
          <p:nvPr/>
        </p:nvSpPr>
        <p:spPr>
          <a:xfrm>
            <a:off x="5314639" y="2584001"/>
            <a:ext cx="1267131" cy="992503"/>
          </a:xfrm>
          <a:prstGeom prst="rect">
            <a:avLst/>
          </a:prstGeom>
        </p:spPr>
        <p:txBody>
          <a:bodyPr wrap="square" rtlCol="0" anchor="ctr">
            <a:noAutofit/>
          </a:bodyPr>
          <a:lstStyle/>
          <a:p>
            <a:pPr algn="ctr">
              <a:lnSpc>
                <a:spcPct val="120000"/>
              </a:lnSpc>
              <a:defRPr/>
            </a:pPr>
            <a:r>
              <a:rPr lang="en-US" sz="882" b="1" i="1" kern="800" dirty="0">
                <a:solidFill>
                  <a:srgbClr val="FFFFFF"/>
                </a:solidFill>
                <a:latin typeface="Segoe UI"/>
              </a:rPr>
              <a:t>MANAGED TECHNICAL</a:t>
            </a:r>
            <a:br>
              <a:rPr lang="en-US" sz="882" b="1" i="1" kern="800" dirty="0">
                <a:solidFill>
                  <a:srgbClr val="FFFFFF"/>
                </a:solidFill>
                <a:latin typeface="Segoe UI"/>
              </a:rPr>
            </a:br>
            <a:r>
              <a:rPr lang="en-US" sz="882" b="1" i="1" kern="800" dirty="0">
                <a:solidFill>
                  <a:srgbClr val="FFFFFF"/>
                </a:solidFill>
                <a:latin typeface="Segoe UI"/>
              </a:rPr>
              <a:t>DEBT</a:t>
            </a:r>
          </a:p>
        </p:txBody>
      </p:sp>
      <p:sp>
        <p:nvSpPr>
          <p:cNvPr id="43" name="Oval 42"/>
          <p:cNvSpPr/>
          <p:nvPr/>
        </p:nvSpPr>
        <p:spPr>
          <a:xfrm>
            <a:off x="6598205" y="2567888"/>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44" name="TextBox 43"/>
          <p:cNvSpPr txBox="1"/>
          <p:nvPr/>
        </p:nvSpPr>
        <p:spPr>
          <a:xfrm>
            <a:off x="6485513" y="2635065"/>
            <a:ext cx="1267131" cy="992503"/>
          </a:xfrm>
          <a:prstGeom prst="rect">
            <a:avLst/>
          </a:prstGeom>
        </p:spPr>
        <p:txBody>
          <a:bodyPr wrap="square" rtlCol="0" anchor="ctr">
            <a:noAutofit/>
          </a:bodyPr>
          <a:lstStyle/>
          <a:p>
            <a:pPr algn="ctr">
              <a:lnSpc>
                <a:spcPct val="120000"/>
              </a:lnSpc>
              <a:defRPr/>
            </a:pPr>
            <a:r>
              <a:rPr lang="en-US" sz="882" b="1" i="1" kern="800" dirty="0">
                <a:solidFill>
                  <a:srgbClr val="FFFFFF"/>
                </a:solidFill>
                <a:latin typeface="Segoe UI"/>
              </a:rPr>
              <a:t>PRODUCTION</a:t>
            </a:r>
            <a:br>
              <a:rPr lang="en-US" sz="882" b="1" i="1" kern="800" dirty="0">
                <a:solidFill>
                  <a:srgbClr val="FFFFFF"/>
                </a:solidFill>
                <a:latin typeface="Segoe UI"/>
              </a:rPr>
            </a:br>
            <a:r>
              <a:rPr lang="en-US" sz="882" b="1" i="1" kern="800" dirty="0">
                <a:solidFill>
                  <a:srgbClr val="FFFFFF"/>
                </a:solidFill>
                <a:latin typeface="Segoe UI"/>
              </a:rPr>
              <a:t> FIRST MINDSET</a:t>
            </a:r>
          </a:p>
          <a:p>
            <a:pPr algn="ctr">
              <a:lnSpc>
                <a:spcPct val="120000"/>
              </a:lnSpc>
              <a:defRPr/>
            </a:pPr>
            <a:endParaRPr lang="en-US" sz="882" b="1" i="1" kern="800" dirty="0">
              <a:solidFill>
                <a:srgbClr val="FFFFFF"/>
              </a:solidFill>
              <a:latin typeface="Segoe UI"/>
            </a:endParaRPr>
          </a:p>
        </p:txBody>
      </p:sp>
      <p:sp>
        <p:nvSpPr>
          <p:cNvPr id="41" name="Oval 40"/>
          <p:cNvSpPr/>
          <p:nvPr/>
        </p:nvSpPr>
        <p:spPr>
          <a:xfrm>
            <a:off x="7783566" y="2567888"/>
            <a:ext cx="1058769" cy="1058769"/>
          </a:xfrm>
          <a:prstGeom prst="ellipse">
            <a:avLst/>
          </a:prstGeom>
          <a:solidFill>
            <a:srgbClr val="386AD8"/>
          </a:solidFill>
          <a:ln w="10795" cap="flat" cmpd="sng" algn="ctr">
            <a:noFill/>
            <a:prstDash val="solid"/>
          </a:ln>
          <a:effectLst/>
        </p:spPr>
        <p:txBody>
          <a:bodyPr rtlCol="0" anchor="ctr"/>
          <a:lstStyle/>
          <a:p>
            <a:pPr algn="ctr">
              <a:defRPr/>
            </a:pPr>
            <a:endParaRPr lang="en-US" sz="1324" kern="0">
              <a:solidFill>
                <a:srgbClr val="FFFFFF"/>
              </a:solidFill>
              <a:latin typeface="Segoe UI"/>
            </a:endParaRPr>
          </a:p>
        </p:txBody>
      </p:sp>
      <p:sp>
        <p:nvSpPr>
          <p:cNvPr id="42" name="TextBox 41"/>
          <p:cNvSpPr txBox="1"/>
          <p:nvPr/>
        </p:nvSpPr>
        <p:spPr>
          <a:xfrm>
            <a:off x="7679385" y="2609533"/>
            <a:ext cx="1267131" cy="992503"/>
          </a:xfrm>
          <a:prstGeom prst="rect">
            <a:avLst/>
          </a:prstGeom>
        </p:spPr>
        <p:txBody>
          <a:bodyPr wrap="square" rtlCol="0" anchor="ctr">
            <a:noAutofit/>
          </a:bodyPr>
          <a:lstStyle/>
          <a:p>
            <a:pPr algn="ctr">
              <a:lnSpc>
                <a:spcPct val="120000"/>
              </a:lnSpc>
              <a:defRPr/>
            </a:pPr>
            <a:r>
              <a:rPr lang="en-US" sz="882" b="1" i="1" kern="800" spc="-37" dirty="0">
                <a:solidFill>
                  <a:srgbClr val="FFFFFF"/>
                </a:solidFill>
                <a:latin typeface="Segoe UI"/>
              </a:rPr>
              <a:t>INFRASTRUCTURE</a:t>
            </a:r>
            <a:br>
              <a:rPr lang="en-US" sz="882" b="1" i="1" kern="800" dirty="0">
                <a:solidFill>
                  <a:srgbClr val="FFFFFF"/>
                </a:solidFill>
                <a:latin typeface="Segoe UI"/>
              </a:rPr>
            </a:br>
            <a:r>
              <a:rPr lang="en-US" sz="882" b="1" i="1" kern="800" dirty="0">
                <a:solidFill>
                  <a:srgbClr val="FFFFFF"/>
                </a:solidFill>
                <a:latin typeface="Segoe UI"/>
              </a:rPr>
              <a:t>is a FLEXIBLE RESOURCE</a:t>
            </a:r>
          </a:p>
        </p:txBody>
      </p:sp>
      <p:sp>
        <p:nvSpPr>
          <p:cNvPr id="55" name="Title 1"/>
          <p:cNvSpPr>
            <a:spLocks noGrp="1"/>
          </p:cNvSpPr>
          <p:nvPr>
            <p:ph type="title"/>
          </p:nvPr>
        </p:nvSpPr>
        <p:spPr/>
        <p:txBody>
          <a:bodyPr/>
          <a:lstStyle/>
          <a:p>
            <a:r>
              <a:rPr lang="de-DE"/>
              <a:t>DevOps habits and practices</a:t>
            </a:r>
            <a:endParaRPr lang="de-DE" dirty="0"/>
          </a:p>
        </p:txBody>
      </p:sp>
      <p:sp>
        <p:nvSpPr>
          <p:cNvPr id="33" name="Text Placeholder 32"/>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68351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Technical Aspects</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235660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 Interfaces</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15703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22"/>
          </p:nvPr>
        </p:nvPicPr>
        <p:blipFill>
          <a:blip r:embed="rId2"/>
          <a:stretch>
            <a:fillRect/>
          </a:stretch>
        </p:blipFill>
        <p:spPr>
          <a:xfrm>
            <a:off x="467544" y="339502"/>
            <a:ext cx="3298819" cy="3240087"/>
          </a:xfrm>
          <a:prstGeom prst="rect">
            <a:avLst/>
          </a:prstGeom>
        </p:spPr>
      </p:pic>
      <p:sp>
        <p:nvSpPr>
          <p:cNvPr id="3" name="Text Placeholder 2"/>
          <p:cNvSpPr>
            <a:spLocks noGrp="1"/>
          </p:cNvSpPr>
          <p:nvPr>
            <p:ph type="body" sz="quarter" idx="23"/>
          </p:nvPr>
        </p:nvSpPr>
        <p:spPr/>
        <p:txBody>
          <a:bodyPr/>
          <a:lstStyle/>
          <a:p>
            <a:endParaRPr lang="de-AT"/>
          </a:p>
        </p:txBody>
      </p:sp>
      <p:sp>
        <p:nvSpPr>
          <p:cNvPr id="4" name="Title 3"/>
          <p:cNvSpPr>
            <a:spLocks noGrp="1"/>
          </p:cNvSpPr>
          <p:nvPr>
            <p:ph type="title"/>
          </p:nvPr>
        </p:nvSpPr>
        <p:spPr/>
        <p:txBody>
          <a:bodyPr/>
          <a:lstStyle/>
          <a:p>
            <a:r>
              <a:rPr lang="de-AT" dirty="0" err="1"/>
              <a:t>From</a:t>
            </a:r>
            <a:r>
              <a:rPr lang="de-AT" dirty="0"/>
              <a:t> Monolith </a:t>
            </a:r>
            <a:r>
              <a:rPr lang="de-AT" dirty="0" err="1"/>
              <a:t>to</a:t>
            </a:r>
            <a:r>
              <a:rPr lang="de-AT" dirty="0"/>
              <a:t> Microservices</a:t>
            </a:r>
          </a:p>
        </p:txBody>
      </p:sp>
      <p:sp>
        <p:nvSpPr>
          <p:cNvPr id="5" name="Text Placeholder 4"/>
          <p:cNvSpPr>
            <a:spLocks noGrp="1"/>
          </p:cNvSpPr>
          <p:nvPr>
            <p:ph type="body" sz="quarter" idx="25"/>
          </p:nvPr>
        </p:nvSpPr>
        <p:spPr/>
        <p:txBody>
          <a:bodyPr/>
          <a:lstStyle/>
          <a:p>
            <a:r>
              <a:rPr lang="de-AT" dirty="0"/>
              <a:t>Image Source: Chris Richardson, Microservices – </a:t>
            </a:r>
            <a:r>
              <a:rPr lang="de-AT" dirty="0" err="1"/>
              <a:t>From</a:t>
            </a:r>
            <a:r>
              <a:rPr lang="de-AT" dirty="0"/>
              <a:t> Design </a:t>
            </a:r>
            <a:r>
              <a:rPr lang="de-AT" dirty="0" err="1"/>
              <a:t>to</a:t>
            </a:r>
            <a:r>
              <a:rPr lang="de-AT" dirty="0"/>
              <a:t> </a:t>
            </a:r>
            <a:r>
              <a:rPr lang="de-AT" dirty="0" err="1"/>
              <a:t>Deployment</a:t>
            </a:r>
            <a:r>
              <a:rPr lang="de-AT" dirty="0"/>
              <a:t>, NGINX, 2016</a:t>
            </a:r>
          </a:p>
        </p:txBody>
      </p:sp>
      <p:pic>
        <p:nvPicPr>
          <p:cNvPr id="7" name="Picture 6"/>
          <p:cNvPicPr>
            <a:picLocks noChangeAspect="1"/>
          </p:cNvPicPr>
          <p:nvPr/>
        </p:nvPicPr>
        <p:blipFill>
          <a:blip r:embed="rId3"/>
          <a:stretch>
            <a:fillRect/>
          </a:stretch>
        </p:blipFill>
        <p:spPr>
          <a:xfrm>
            <a:off x="5003250" y="339502"/>
            <a:ext cx="3666702" cy="3240087"/>
          </a:xfrm>
          <a:prstGeom prst="rect">
            <a:avLst/>
          </a:prstGeom>
        </p:spPr>
      </p:pic>
      <p:sp>
        <p:nvSpPr>
          <p:cNvPr id="8" name="Arrow: Right 7"/>
          <p:cNvSpPr/>
          <p:nvPr/>
        </p:nvSpPr>
        <p:spPr>
          <a:xfrm>
            <a:off x="3923928" y="1568288"/>
            <a:ext cx="978408" cy="78251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de-AT"/>
          </a:p>
        </p:txBody>
      </p:sp>
    </p:spTree>
    <p:extLst>
      <p:ext uri="{BB962C8B-B14F-4D97-AF65-F5344CB8AC3E}">
        <p14:creationId xmlns:p14="http://schemas.microsoft.com/office/powerpoint/2010/main" val="253269863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a:t>
            </a:r>
          </a:p>
        </p:txBody>
      </p:sp>
      <p:sp>
        <p:nvSpPr>
          <p:cNvPr id="3" name="Content Placeholder 2"/>
          <p:cNvSpPr>
            <a:spLocks noGrp="1"/>
          </p:cNvSpPr>
          <p:nvPr>
            <p:ph sz="quarter" idx="12"/>
          </p:nvPr>
        </p:nvSpPr>
        <p:spPr/>
        <p:txBody>
          <a:bodyPr/>
          <a:lstStyle/>
          <a:p>
            <a:r>
              <a:rPr lang="en-US" dirty="0"/>
              <a:t>Small number of communication standards</a:t>
            </a:r>
          </a:p>
          <a:p>
            <a:pPr lvl="1"/>
            <a:r>
              <a:rPr lang="en-US" dirty="0"/>
              <a:t>Examples: </a:t>
            </a:r>
            <a:r>
              <a:rPr lang="en-US" dirty="0">
                <a:hlinkClick r:id="rId2"/>
              </a:rPr>
              <a:t>HTTP/REST</a:t>
            </a:r>
            <a:r>
              <a:rPr lang="en-US" dirty="0"/>
              <a:t>, </a:t>
            </a:r>
            <a:r>
              <a:rPr lang="en-US" dirty="0">
                <a:hlinkClick r:id="rId3"/>
              </a:rPr>
              <a:t>OData</a:t>
            </a:r>
            <a:r>
              <a:rPr lang="en-US" dirty="0"/>
              <a:t>, </a:t>
            </a:r>
            <a:r>
              <a:rPr lang="en-US" dirty="0" err="1">
                <a:hlinkClick r:id="rId4"/>
              </a:rPr>
              <a:t>GraphQL</a:t>
            </a:r>
            <a:r>
              <a:rPr lang="en-US" dirty="0"/>
              <a:t>, </a:t>
            </a:r>
            <a:r>
              <a:rPr lang="en-US" dirty="0">
                <a:hlinkClick r:id="rId5"/>
              </a:rPr>
              <a:t>OpenID Connect</a:t>
            </a:r>
            <a:endParaRPr lang="en-US" dirty="0"/>
          </a:p>
          <a:p>
            <a:pPr lvl="1"/>
            <a:r>
              <a:rPr lang="en-US" dirty="0"/>
              <a:t>Goals: </a:t>
            </a:r>
            <a:r>
              <a:rPr lang="en-US" dirty="0">
                <a:hlinkClick r:id="rId6"/>
              </a:rPr>
              <a:t>Interoperability</a:t>
            </a:r>
            <a:r>
              <a:rPr lang="en-US" dirty="0"/>
              <a:t>, productivity (</a:t>
            </a:r>
            <a:r>
              <a:rPr lang="en-US" dirty="0">
                <a:hlinkClick r:id="rId7"/>
              </a:rPr>
              <a:t>economy of scope</a:t>
            </a:r>
            <a:r>
              <a:rPr lang="en-US" dirty="0"/>
              <a:t>), detect malfunctions</a:t>
            </a:r>
          </a:p>
          <a:p>
            <a:r>
              <a:rPr lang="en-US" dirty="0"/>
              <a:t>Practices and principles for typical use-cases needed</a:t>
            </a:r>
          </a:p>
          <a:p>
            <a:pPr lvl="1"/>
            <a:r>
              <a:rPr lang="en-US" dirty="0"/>
              <a:t>Status Codes</a:t>
            </a:r>
          </a:p>
          <a:p>
            <a:pPr lvl="1"/>
            <a:r>
              <a:rPr lang="en-US" dirty="0"/>
              <a:t>Data encoding</a:t>
            </a:r>
          </a:p>
          <a:p>
            <a:pPr lvl="1"/>
            <a:r>
              <a:rPr lang="en-US" dirty="0"/>
              <a:t>Paging</a:t>
            </a:r>
          </a:p>
          <a:p>
            <a:pPr lvl="1"/>
            <a:r>
              <a:rPr lang="en-US" dirty="0"/>
              <a:t>Dynamic filtering</a:t>
            </a:r>
          </a:p>
          <a:p>
            <a:pPr lvl="1"/>
            <a:r>
              <a:rPr lang="en-US" dirty="0"/>
              <a:t>Sorting</a:t>
            </a:r>
          </a:p>
          <a:p>
            <a:pPr lvl="1"/>
            <a:r>
              <a:rPr lang="en-US" dirty="0"/>
              <a:t>Long-running operations</a:t>
            </a:r>
          </a:p>
          <a:p>
            <a:pPr lvl="1"/>
            <a:r>
              <a:rPr lang="en-US" dirty="0"/>
              <a:t>…</a:t>
            </a:r>
          </a:p>
        </p:txBody>
      </p:sp>
      <p:sp>
        <p:nvSpPr>
          <p:cNvPr id="4" name="Text Placeholder 3"/>
          <p:cNvSpPr>
            <a:spLocks noGrp="1"/>
          </p:cNvSpPr>
          <p:nvPr>
            <p:ph type="body" sz="quarter" idx="23"/>
          </p:nvPr>
        </p:nvSpPr>
        <p:spPr/>
        <p:txBody>
          <a:bodyPr/>
          <a:lstStyle/>
          <a:p>
            <a:r>
              <a:rPr lang="en-US" dirty="0"/>
              <a:t>See also </a:t>
            </a:r>
            <a:r>
              <a:rPr lang="en-US" dirty="0">
                <a:hlinkClick r:id="rId8"/>
              </a:rPr>
              <a:t>https://speakerdeck.com/rstropek/restful-web-api-design</a:t>
            </a:r>
            <a:endParaRPr lang="en-US" dirty="0"/>
          </a:p>
        </p:txBody>
      </p:sp>
    </p:spTree>
    <p:extLst>
      <p:ext uri="{BB962C8B-B14F-4D97-AF65-F5344CB8AC3E}">
        <p14:creationId xmlns:p14="http://schemas.microsoft.com/office/powerpoint/2010/main" val="1634360201"/>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Technology</a:t>
            </a:r>
          </a:p>
        </p:txBody>
      </p:sp>
      <p:sp>
        <p:nvSpPr>
          <p:cNvPr id="3" name="Content Placeholder 2"/>
          <p:cNvSpPr>
            <a:spLocks noGrp="1"/>
          </p:cNvSpPr>
          <p:nvPr>
            <p:ph sz="quarter" idx="12"/>
          </p:nvPr>
        </p:nvSpPr>
        <p:spPr/>
        <p:txBody>
          <a:bodyPr/>
          <a:lstStyle/>
          <a:p>
            <a:r>
              <a:rPr lang="en-US" dirty="0"/>
              <a:t>Tolerant against changes</a:t>
            </a:r>
          </a:p>
          <a:p>
            <a:pPr lvl="1"/>
            <a:r>
              <a:rPr lang="en-US" dirty="0"/>
              <a:t>See also </a:t>
            </a:r>
            <a:r>
              <a:rPr lang="en-US" dirty="0">
                <a:hlinkClick r:id="rId2"/>
              </a:rPr>
              <a:t>Breaking Change in Microsoft’s REST API Guidelines</a:t>
            </a:r>
            <a:endParaRPr lang="en-US" dirty="0"/>
          </a:p>
          <a:p>
            <a:r>
              <a:rPr lang="en-US" dirty="0"/>
              <a:t>Technology-agnostic</a:t>
            </a:r>
          </a:p>
          <a:p>
            <a:r>
              <a:rPr lang="en-US" dirty="0"/>
              <a:t>Simple to use and provide</a:t>
            </a:r>
          </a:p>
          <a:p>
            <a:pPr lvl="1"/>
            <a:r>
              <a:rPr lang="en-US" dirty="0"/>
              <a:t>Availability of tools, libraries, frameworks, knowledge</a:t>
            </a:r>
          </a:p>
          <a:p>
            <a:r>
              <a:rPr lang="en-US" dirty="0"/>
              <a:t>Hide implementation details</a:t>
            </a:r>
          </a:p>
          <a:p>
            <a:pPr lvl="1"/>
            <a:r>
              <a:rPr lang="en-US" dirty="0">
                <a:hlinkClick r:id="rId3"/>
              </a:rPr>
              <a:t>Shared Database</a:t>
            </a:r>
            <a:r>
              <a:rPr lang="en-US" dirty="0"/>
              <a:t> anti-pattern</a:t>
            </a:r>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177726414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Design</a:t>
            </a:r>
          </a:p>
        </p:txBody>
      </p:sp>
      <p:sp>
        <p:nvSpPr>
          <p:cNvPr id="3" name="Content Placeholder 2"/>
          <p:cNvSpPr>
            <a:spLocks noGrp="1"/>
          </p:cNvSpPr>
          <p:nvPr>
            <p:ph sz="quarter" idx="12"/>
          </p:nvPr>
        </p:nvSpPr>
        <p:spPr/>
        <p:txBody>
          <a:bodyPr/>
          <a:lstStyle/>
          <a:p>
            <a:r>
              <a:rPr lang="en-US" dirty="0"/>
              <a:t>Synchronous communication</a:t>
            </a:r>
          </a:p>
          <a:p>
            <a:pPr lvl="1"/>
            <a:r>
              <a:rPr lang="en-US" dirty="0">
                <a:hlinkClick r:id="rId2"/>
              </a:rPr>
              <a:t>Request/response</a:t>
            </a:r>
            <a:r>
              <a:rPr lang="en-US" dirty="0"/>
              <a:t> pattern</a:t>
            </a:r>
          </a:p>
          <a:p>
            <a:pPr lvl="1"/>
            <a:r>
              <a:rPr lang="en-US" dirty="0"/>
              <a:t>Bidirectional communication</a:t>
            </a:r>
          </a:p>
          <a:p>
            <a:pPr lvl="1"/>
            <a:r>
              <a:rPr lang="en-US" dirty="0"/>
              <a:t>Example: RESTful Web API, </a:t>
            </a:r>
            <a:r>
              <a:rPr lang="en-US" dirty="0" err="1">
                <a:hlinkClick r:id="rId3"/>
              </a:rPr>
              <a:t>WebSockets</a:t>
            </a:r>
            <a:endParaRPr lang="en-US" dirty="0"/>
          </a:p>
          <a:p>
            <a:r>
              <a:rPr lang="en-US" dirty="0"/>
              <a:t>Asynchronous communication</a:t>
            </a:r>
          </a:p>
          <a:p>
            <a:pPr lvl="1"/>
            <a:r>
              <a:rPr lang="en-US" dirty="0">
                <a:hlinkClick r:id="rId4"/>
              </a:rPr>
              <a:t>Event-driven</a:t>
            </a:r>
            <a:endParaRPr lang="en-US" dirty="0"/>
          </a:p>
          <a:p>
            <a:pPr lvl="1"/>
            <a:r>
              <a:rPr lang="en-US" dirty="0"/>
              <a:t>Examples: </a:t>
            </a:r>
            <a:r>
              <a:rPr lang="en-US" dirty="0">
                <a:hlinkClick r:id="rId5"/>
              </a:rPr>
              <a:t>Service Bus</a:t>
            </a:r>
            <a:r>
              <a:rPr lang="en-US" dirty="0"/>
              <a:t>, </a:t>
            </a:r>
            <a:r>
              <a:rPr lang="en-US" dirty="0" err="1">
                <a:hlinkClick r:id="rId6"/>
              </a:rPr>
              <a:t>RabbitMQ</a:t>
            </a:r>
            <a:r>
              <a:rPr lang="en-US" dirty="0"/>
              <a:t>, </a:t>
            </a:r>
            <a:r>
              <a:rPr lang="en-US" dirty="0">
                <a:hlinkClick r:id="rId7"/>
              </a:rPr>
              <a:t>Apache Kafka</a:t>
            </a:r>
            <a:r>
              <a:rPr lang="en-US" dirty="0"/>
              <a:t>, </a:t>
            </a:r>
            <a:r>
              <a:rPr lang="en-US" dirty="0" err="1">
                <a:hlinkClick r:id="rId8"/>
              </a:rPr>
              <a:t>Webhooks</a:t>
            </a:r>
            <a:endParaRPr lang="en-US" dirty="0"/>
          </a:p>
          <a:p>
            <a:r>
              <a:rPr lang="en-US" dirty="0"/>
              <a:t>Central orchestration or autonomy?</a:t>
            </a:r>
          </a:p>
          <a:p>
            <a:pPr lvl="1"/>
            <a:r>
              <a:rPr lang="en-US" dirty="0"/>
              <a:t>Example: Business Process Modelling and Execution</a:t>
            </a:r>
          </a:p>
        </p:txBody>
      </p:sp>
      <p:sp>
        <p:nvSpPr>
          <p:cNvPr id="4" name="Text Placeholder 3"/>
          <p:cNvSpPr>
            <a:spLocks noGrp="1"/>
          </p:cNvSpPr>
          <p:nvPr>
            <p:ph type="body" sz="quarter" idx="23"/>
          </p:nvPr>
        </p:nvSpPr>
        <p:spPr/>
        <p:txBody>
          <a:bodyPr/>
          <a:lstStyle/>
          <a:p>
            <a:r>
              <a:rPr lang="en-US" dirty="0"/>
              <a:t>Further reading: </a:t>
            </a:r>
            <a:r>
              <a:rPr lang="en-US" dirty="0">
                <a:hlinkClick r:id="rId9"/>
              </a:rPr>
              <a:t>https://www.nginx.com/blog/event-driven-data-management-microservices/</a:t>
            </a:r>
            <a:endParaRPr lang="en-US" dirty="0"/>
          </a:p>
        </p:txBody>
      </p:sp>
    </p:spTree>
    <p:extLst>
      <p:ext uri="{BB962C8B-B14F-4D97-AF65-F5344CB8AC3E}">
        <p14:creationId xmlns:p14="http://schemas.microsoft.com/office/powerpoint/2010/main" val="2164859502"/>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sz="quarter" idx="22"/>
          </p:nvPr>
        </p:nvPicPr>
        <p:blipFill>
          <a:blip r:embed="rId2"/>
          <a:stretch>
            <a:fillRect/>
          </a:stretch>
        </p:blipFill>
        <p:spPr>
          <a:xfrm>
            <a:off x="467544" y="505439"/>
            <a:ext cx="5150748" cy="3240087"/>
          </a:xfrm>
          <a:prstGeom prst="rect">
            <a:avLst/>
          </a:prstGeom>
        </p:spPr>
      </p:pic>
      <p:sp>
        <p:nvSpPr>
          <p:cNvPr id="3" name="Text Placeholder 2"/>
          <p:cNvSpPr>
            <a:spLocks noGrp="1"/>
          </p:cNvSpPr>
          <p:nvPr>
            <p:ph type="body" sz="quarter" idx="23"/>
          </p:nvPr>
        </p:nvSpPr>
        <p:spPr/>
        <p:txBody>
          <a:bodyPr/>
          <a:lstStyle/>
          <a:p>
            <a:endParaRPr lang="de-AT"/>
          </a:p>
        </p:txBody>
      </p:sp>
      <p:sp>
        <p:nvSpPr>
          <p:cNvPr id="4" name="Title 3"/>
          <p:cNvSpPr>
            <a:spLocks noGrp="1"/>
          </p:cNvSpPr>
          <p:nvPr>
            <p:ph type="title"/>
          </p:nvPr>
        </p:nvSpPr>
        <p:spPr/>
        <p:txBody>
          <a:bodyPr/>
          <a:lstStyle/>
          <a:p>
            <a:r>
              <a:rPr lang="de-AT" dirty="0"/>
              <a:t>Interface </a:t>
            </a:r>
            <a:r>
              <a:rPr lang="de-AT" dirty="0" err="1"/>
              <a:t>Mechanisms</a:t>
            </a:r>
            <a:endParaRPr lang="de-AT" dirty="0"/>
          </a:p>
        </p:txBody>
      </p:sp>
      <p:sp>
        <p:nvSpPr>
          <p:cNvPr id="5" name="Text Placeholder 4"/>
          <p:cNvSpPr>
            <a:spLocks noGrp="1"/>
          </p:cNvSpPr>
          <p:nvPr>
            <p:ph type="body" sz="quarter" idx="25"/>
          </p:nvPr>
        </p:nvSpPr>
        <p:spPr/>
        <p:txBody>
          <a:bodyPr/>
          <a:lstStyle/>
          <a:p>
            <a:r>
              <a:rPr lang="de-AT" dirty="0"/>
              <a:t>Image Source: Chris Richardson, Microservices – </a:t>
            </a:r>
            <a:r>
              <a:rPr lang="de-AT" dirty="0" err="1"/>
              <a:t>From</a:t>
            </a:r>
            <a:r>
              <a:rPr lang="de-AT" dirty="0"/>
              <a:t> Design </a:t>
            </a:r>
            <a:r>
              <a:rPr lang="de-AT" dirty="0" err="1"/>
              <a:t>to</a:t>
            </a:r>
            <a:r>
              <a:rPr lang="de-AT" dirty="0"/>
              <a:t> </a:t>
            </a:r>
            <a:r>
              <a:rPr lang="de-AT" dirty="0" err="1"/>
              <a:t>Deployment</a:t>
            </a:r>
            <a:r>
              <a:rPr lang="de-AT" dirty="0"/>
              <a:t>, NGINX, 2016</a:t>
            </a:r>
          </a:p>
        </p:txBody>
      </p:sp>
    </p:spTree>
    <p:extLst>
      <p:ext uri="{BB962C8B-B14F-4D97-AF65-F5344CB8AC3E}">
        <p14:creationId xmlns:p14="http://schemas.microsoft.com/office/powerpoint/2010/main" val="267723843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D309A-BEDE-4685-BB65-6B5939A9D295}"/>
              </a:ext>
            </a:extLst>
          </p:cNvPr>
          <p:cNvSpPr>
            <a:spLocks noGrp="1"/>
          </p:cNvSpPr>
          <p:nvPr>
            <p:ph type="title"/>
          </p:nvPr>
        </p:nvSpPr>
        <p:spPr/>
        <p:txBody>
          <a:bodyPr/>
          <a:lstStyle/>
          <a:p>
            <a:r>
              <a:rPr lang="de-AT" dirty="0" err="1"/>
              <a:t>Introduction</a:t>
            </a:r>
            <a:endParaRPr lang="de-AT" dirty="0"/>
          </a:p>
        </p:txBody>
      </p:sp>
      <p:sp>
        <p:nvSpPr>
          <p:cNvPr id="3" name="Text Placeholder 2">
            <a:extLst>
              <a:ext uri="{FF2B5EF4-FFF2-40B4-BE49-F238E27FC236}">
                <a16:creationId xmlns:a16="http://schemas.microsoft.com/office/drawing/2014/main" id="{5DFFFE13-B76F-42CA-8C04-EDE1D079DECA}"/>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11543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Handling Failures</a:t>
            </a:r>
          </a:p>
        </p:txBody>
      </p:sp>
      <p:sp>
        <p:nvSpPr>
          <p:cNvPr id="7" name="Content Placeholder 6"/>
          <p:cNvSpPr>
            <a:spLocks noGrp="1"/>
          </p:cNvSpPr>
          <p:nvPr>
            <p:ph sz="quarter" idx="12"/>
          </p:nvPr>
        </p:nvSpPr>
        <p:spPr/>
        <p:txBody>
          <a:bodyPr/>
          <a:lstStyle/>
          <a:p>
            <a:r>
              <a:rPr lang="en-US" dirty="0"/>
              <a:t>Partial failures</a:t>
            </a:r>
          </a:p>
          <a:p>
            <a:pPr lvl="1"/>
            <a:r>
              <a:rPr lang="en-US" dirty="0"/>
              <a:t>Single service must not kill entire system</a:t>
            </a:r>
          </a:p>
          <a:p>
            <a:r>
              <a:rPr lang="en-US" dirty="0"/>
              <a:t>Outage vs. degradation</a:t>
            </a:r>
          </a:p>
          <a:p>
            <a:pPr lvl="1"/>
            <a:r>
              <a:rPr lang="en-US" dirty="0"/>
              <a:t>Performance degradation</a:t>
            </a:r>
          </a:p>
          <a:p>
            <a:pPr lvl="1"/>
            <a:r>
              <a:rPr lang="en-US" dirty="0"/>
              <a:t>Single dependent service not available</a:t>
            </a:r>
          </a:p>
          <a:p>
            <a:r>
              <a:rPr lang="en-US" dirty="0"/>
              <a:t>Circuit breaker pattern</a:t>
            </a:r>
          </a:p>
          <a:p>
            <a:pPr lvl="1"/>
            <a:r>
              <a:rPr lang="en-US" dirty="0"/>
              <a:t>Track success of requests</a:t>
            </a:r>
          </a:p>
          <a:p>
            <a:pPr lvl="1"/>
            <a:r>
              <a:rPr lang="en-US" dirty="0"/>
              <a:t>Stop trying if error rate/performance exceeds threshold</a:t>
            </a:r>
          </a:p>
          <a:p>
            <a:pPr lvl="1"/>
            <a:r>
              <a:rPr lang="en-US" dirty="0"/>
              <a:t>Regular health check or retry</a:t>
            </a:r>
          </a:p>
          <a:p>
            <a:endParaRPr lang="en-US" dirty="0"/>
          </a:p>
        </p:txBody>
      </p:sp>
      <p:sp>
        <p:nvSpPr>
          <p:cNvPr id="8" name="Text Placeholder 7"/>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1485390409"/>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Versioning</a:t>
            </a:r>
          </a:p>
        </p:txBody>
      </p:sp>
      <p:sp>
        <p:nvSpPr>
          <p:cNvPr id="8" name="Content Placeholder 7"/>
          <p:cNvSpPr>
            <a:spLocks noGrp="1"/>
          </p:cNvSpPr>
          <p:nvPr>
            <p:ph sz="quarter" idx="12"/>
          </p:nvPr>
        </p:nvSpPr>
        <p:spPr/>
        <p:txBody>
          <a:bodyPr/>
          <a:lstStyle/>
          <a:p>
            <a:r>
              <a:rPr lang="en-US" dirty="0"/>
              <a:t>Semantic Versioning (</a:t>
            </a:r>
            <a:r>
              <a:rPr lang="en-US" dirty="0" err="1">
                <a:hlinkClick r:id="rId2"/>
              </a:rPr>
              <a:t>SemVer</a:t>
            </a:r>
            <a:r>
              <a:rPr lang="en-US" dirty="0"/>
              <a:t>)</a:t>
            </a:r>
          </a:p>
          <a:p>
            <a:r>
              <a:rPr lang="en-US" dirty="0"/>
              <a:t>Raise awareness for breaking changes</a:t>
            </a:r>
          </a:p>
          <a:p>
            <a:pPr lvl="1"/>
            <a:r>
              <a:rPr lang="en-US" dirty="0"/>
              <a:t>Definition of a breaking change is necessary</a:t>
            </a:r>
          </a:p>
          <a:p>
            <a:r>
              <a:rPr lang="en-US" dirty="0"/>
              <a:t>Avoid breaking changes</a:t>
            </a:r>
          </a:p>
          <a:p>
            <a:pPr lvl="1"/>
            <a:r>
              <a:rPr lang="en-US" dirty="0"/>
              <a:t>Discussion point: JSON vs. XAML </a:t>
            </a:r>
            <a:r>
              <a:rPr lang="en-US" dirty="0" err="1"/>
              <a:t>deserializer</a:t>
            </a:r>
            <a:r>
              <a:rPr lang="en-US" dirty="0"/>
              <a:t> in C#</a:t>
            </a:r>
          </a:p>
          <a:p>
            <a:r>
              <a:rPr lang="en-US" dirty="0"/>
              <a:t>Offer multiple versions in parallel</a:t>
            </a:r>
          </a:p>
          <a:p>
            <a:pPr lvl="1"/>
            <a:r>
              <a:rPr lang="en-US" dirty="0"/>
              <a:t>Give consumers time to move</a:t>
            </a:r>
          </a:p>
          <a:p>
            <a:pPr lvl="1"/>
            <a:r>
              <a:rPr lang="en-US" dirty="0"/>
              <a:t>Use telemetry to identify slow movers</a:t>
            </a:r>
          </a:p>
          <a:p>
            <a:endParaRPr lang="en-US" dirty="0"/>
          </a:p>
        </p:txBody>
      </p:sp>
      <p:sp>
        <p:nvSpPr>
          <p:cNvPr id="9" name="Text Placeholder 8"/>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54672691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Libraries vs. Microservices</a:t>
            </a:r>
          </a:p>
        </p:txBody>
      </p:sp>
      <p:sp>
        <p:nvSpPr>
          <p:cNvPr id="8" name="Content Placeholder 7"/>
          <p:cNvSpPr>
            <a:spLocks noGrp="1"/>
          </p:cNvSpPr>
          <p:nvPr>
            <p:ph sz="quarter" idx="12"/>
          </p:nvPr>
        </p:nvSpPr>
        <p:spPr/>
        <p:txBody>
          <a:bodyPr/>
          <a:lstStyle/>
          <a:p>
            <a:r>
              <a:rPr lang="en-US" dirty="0"/>
              <a:t>Goal: Don‘t Repeat Yourself (</a:t>
            </a:r>
            <a:r>
              <a:rPr lang="en-US" dirty="0">
                <a:hlinkClick r:id="rId2"/>
              </a:rPr>
              <a:t>DRY</a:t>
            </a:r>
            <a:r>
              <a:rPr lang="en-US" dirty="0"/>
              <a:t>)</a:t>
            </a:r>
          </a:p>
          <a:p>
            <a:pPr lvl="1"/>
            <a:r>
              <a:rPr lang="en-US" dirty="0"/>
              <a:t>Contraction to Microservices architecture?</a:t>
            </a:r>
          </a:p>
          <a:p>
            <a:pPr>
              <a:spcBef>
                <a:spcPts val="1200"/>
              </a:spcBef>
            </a:pPr>
            <a:r>
              <a:rPr lang="en-US" dirty="0"/>
              <a:t>Good for…</a:t>
            </a:r>
          </a:p>
          <a:p>
            <a:pPr lvl="1"/>
            <a:r>
              <a:rPr lang="en-US" dirty="0"/>
              <a:t>…cross-cutting concerns (use existing, wide-spread libraries)</a:t>
            </a:r>
          </a:p>
          <a:p>
            <a:pPr lvl="1"/>
            <a:r>
              <a:rPr lang="en-US" dirty="0"/>
              <a:t>…sharing code inside a service boundary</a:t>
            </a:r>
          </a:p>
          <a:p>
            <a:pPr>
              <a:spcBef>
                <a:spcPts val="1200"/>
              </a:spcBef>
            </a:pPr>
            <a:r>
              <a:rPr lang="en-US" dirty="0"/>
              <a:t>Client libraries</a:t>
            </a:r>
          </a:p>
          <a:p>
            <a:pPr lvl="1"/>
            <a:r>
              <a:rPr lang="en-US" dirty="0"/>
              <a:t>Hide complexity of communication protocol</a:t>
            </a:r>
          </a:p>
          <a:p>
            <a:pPr lvl="1"/>
            <a:r>
              <a:rPr lang="en-US" dirty="0"/>
              <a:t>Implement best practices (e.g. retry policy)</a:t>
            </a:r>
          </a:p>
          <a:p>
            <a:pPr lvl="1"/>
            <a:r>
              <a:rPr lang="en-US" dirty="0"/>
              <a:t>Example: </a:t>
            </a:r>
            <a:r>
              <a:rPr lang="en-US" dirty="0">
                <a:hlinkClick r:id="rId3"/>
              </a:rPr>
              <a:t>Azure Active Directory Authentication Libraries</a:t>
            </a:r>
            <a:endParaRPr lang="en-US" dirty="0"/>
          </a:p>
          <a:p>
            <a:pPr>
              <a:spcBef>
                <a:spcPts val="1200"/>
              </a:spcBef>
            </a:pPr>
            <a:r>
              <a:rPr lang="en-US" dirty="0"/>
              <a:t>UI components</a:t>
            </a:r>
          </a:p>
          <a:p>
            <a:pPr lvl="1"/>
            <a:r>
              <a:rPr lang="en-US" dirty="0"/>
              <a:t>Service provides UI fragments (e.g. </a:t>
            </a:r>
            <a:r>
              <a:rPr lang="en-US" dirty="0" err="1">
                <a:hlinkClick r:id="rId4"/>
              </a:rPr>
              <a:t>WebComponents</a:t>
            </a:r>
            <a:r>
              <a:rPr lang="en-US" dirty="0"/>
              <a:t>)</a:t>
            </a:r>
          </a:p>
        </p:txBody>
      </p:sp>
      <p:sp>
        <p:nvSpPr>
          <p:cNvPr id="9" name="Text Placeholder 8"/>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883332732"/>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Automation</a:t>
            </a:r>
          </a:p>
        </p:txBody>
      </p:sp>
      <p:sp>
        <p:nvSpPr>
          <p:cNvPr id="3" name="Text Placeholder 2"/>
          <p:cNvSpPr>
            <a:spLocks noGrp="1"/>
          </p:cNvSpPr>
          <p:nvPr>
            <p:ph type="body" sz="quarter" idx="25"/>
          </p:nvPr>
        </p:nvSpPr>
        <p:spPr/>
        <p:txBody>
          <a:bodyPr/>
          <a:lstStyle/>
          <a:p>
            <a:r>
              <a:rPr lang="en-US" dirty="0"/>
              <a:t>Continuous Integration and Deployment, Tests</a:t>
            </a:r>
          </a:p>
        </p:txBody>
      </p:sp>
    </p:spTree>
    <p:extLst>
      <p:ext uri="{BB962C8B-B14F-4D97-AF65-F5344CB8AC3E}">
        <p14:creationId xmlns:p14="http://schemas.microsoft.com/office/powerpoint/2010/main" val="126399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CI/CD</a:t>
            </a:r>
          </a:p>
        </p:txBody>
      </p:sp>
      <p:sp>
        <p:nvSpPr>
          <p:cNvPr id="5" name="Content Placeholder 4"/>
          <p:cNvSpPr>
            <a:spLocks noGrp="1"/>
          </p:cNvSpPr>
          <p:nvPr>
            <p:ph sz="quarter" idx="12"/>
          </p:nvPr>
        </p:nvSpPr>
        <p:spPr/>
        <p:txBody>
          <a:bodyPr/>
          <a:lstStyle/>
          <a:p>
            <a:r>
              <a:rPr lang="en-US" dirty="0"/>
              <a:t>One code repository and CI/CD build per service</a:t>
            </a:r>
          </a:p>
          <a:p>
            <a:pPr lvl="1"/>
            <a:r>
              <a:rPr lang="en-US" dirty="0"/>
              <a:t>Possible: Common infrastructure for economy of scope and scale</a:t>
            </a:r>
          </a:p>
          <a:p>
            <a:pPr>
              <a:spcBef>
                <a:spcPts val="1200"/>
              </a:spcBef>
            </a:pPr>
            <a:r>
              <a:rPr lang="en-US" dirty="0"/>
              <a:t>Build and deployment pipeline</a:t>
            </a:r>
          </a:p>
          <a:p>
            <a:pPr lvl="1"/>
            <a:r>
              <a:rPr lang="en-US" dirty="0"/>
              <a:t>Compile and fast tests (unit tests)</a:t>
            </a:r>
          </a:p>
          <a:p>
            <a:pPr lvl="1"/>
            <a:r>
              <a:rPr lang="en-US" dirty="0"/>
              <a:t>Slow tests</a:t>
            </a:r>
          </a:p>
          <a:p>
            <a:pPr lvl="1"/>
            <a:r>
              <a:rPr lang="en-US" dirty="0"/>
              <a:t>UAT (manual tests, explorative tests)</a:t>
            </a:r>
          </a:p>
          <a:p>
            <a:pPr lvl="1"/>
            <a:r>
              <a:rPr lang="en-US" dirty="0"/>
              <a:t>Performance testing (e.g. cloud load testing)</a:t>
            </a:r>
          </a:p>
          <a:p>
            <a:pPr>
              <a:spcBef>
                <a:spcPts val="1200"/>
              </a:spcBef>
            </a:pPr>
            <a:r>
              <a:rPr lang="en-US" dirty="0"/>
              <a:t>Separate deployment from release</a:t>
            </a:r>
          </a:p>
          <a:p>
            <a:pPr lvl="1"/>
            <a:r>
              <a:rPr lang="en-US" dirty="0"/>
              <a:t>E.g. Azure App Service stages with swapping</a:t>
            </a:r>
          </a:p>
          <a:p>
            <a:pPr>
              <a:spcBef>
                <a:spcPts val="1200"/>
              </a:spcBef>
            </a:pPr>
            <a:r>
              <a:rPr lang="en-US" dirty="0"/>
              <a:t>Canary releasing</a:t>
            </a:r>
          </a:p>
          <a:p>
            <a:pPr lvl="1"/>
            <a:r>
              <a:rPr lang="en-US" dirty="0"/>
              <a:t>Direct portion of your traffic against new release and monitor stability</a:t>
            </a:r>
          </a:p>
        </p:txBody>
      </p:sp>
      <p:sp>
        <p:nvSpPr>
          <p:cNvPr id="6" name="Text Placeholder 5"/>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1204157009"/>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a:t>
            </a:r>
          </a:p>
        </p:txBody>
      </p:sp>
      <p:sp>
        <p:nvSpPr>
          <p:cNvPr id="3" name="Content Placeholder 2"/>
          <p:cNvSpPr>
            <a:spLocks noGrp="1"/>
          </p:cNvSpPr>
          <p:nvPr>
            <p:ph sz="quarter" idx="12"/>
          </p:nvPr>
        </p:nvSpPr>
        <p:spPr/>
        <p:txBody>
          <a:bodyPr/>
          <a:lstStyle/>
          <a:p>
            <a:r>
              <a:rPr lang="en-US" dirty="0"/>
              <a:t>System-wide view of our system‘s health</a:t>
            </a:r>
          </a:p>
          <a:p>
            <a:pPr lvl="1"/>
            <a:r>
              <a:rPr lang="en-US" dirty="0"/>
              <a:t>Contains data from all services</a:t>
            </a:r>
          </a:p>
          <a:p>
            <a:pPr lvl="1"/>
            <a:r>
              <a:rPr lang="en-US" dirty="0"/>
              <a:t>Logging</a:t>
            </a:r>
          </a:p>
          <a:p>
            <a:pPr lvl="1"/>
            <a:r>
              <a:rPr lang="en-US" dirty="0"/>
              <a:t>Telemetry (e.g. CPU and memory usage, response times, dependent requests, etc.)</a:t>
            </a:r>
          </a:p>
          <a:p>
            <a:r>
              <a:rPr lang="en-US" dirty="0"/>
              <a:t>Microsoft‘s solutions</a:t>
            </a:r>
          </a:p>
          <a:p>
            <a:pPr lvl="1"/>
            <a:r>
              <a:rPr lang="en-US" dirty="0">
                <a:hlinkClick r:id="rId2"/>
              </a:rPr>
              <a:t>Visual Studio Application Insights</a:t>
            </a:r>
            <a:endParaRPr lang="en-US" dirty="0"/>
          </a:p>
          <a:p>
            <a:r>
              <a:rPr lang="en-US" dirty="0"/>
              <a:t>3rd party solutions</a:t>
            </a:r>
          </a:p>
          <a:p>
            <a:pPr lvl="1"/>
            <a:r>
              <a:rPr lang="en-US" dirty="0"/>
              <a:t>Log analysis with </a:t>
            </a:r>
            <a:r>
              <a:rPr lang="en-US" dirty="0">
                <a:hlinkClick r:id="rId3"/>
              </a:rPr>
              <a:t>Elastic Stack</a:t>
            </a:r>
            <a:endParaRPr lang="en-US" dirty="0"/>
          </a:p>
          <a:p>
            <a:pPr lvl="1"/>
            <a:r>
              <a:rPr lang="en-US" dirty="0" err="1">
                <a:hlinkClick r:id="rId4"/>
              </a:rPr>
              <a:t>Dynatrace</a:t>
            </a:r>
            <a:r>
              <a:rPr lang="en-US" dirty="0"/>
              <a:t> (leader in Gartner Magic Quadrant)</a:t>
            </a:r>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974858285"/>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Manual Testing</a:t>
            </a:r>
            <a:endParaRPr lang="en-US" dirty="0"/>
          </a:p>
        </p:txBody>
      </p:sp>
      <p:sp>
        <p:nvSpPr>
          <p:cNvPr id="3" name="Content Placeholder 2"/>
          <p:cNvSpPr>
            <a:spLocks noGrp="1"/>
          </p:cNvSpPr>
          <p:nvPr>
            <p:ph sz="quarter" idx="12"/>
          </p:nvPr>
        </p:nvSpPr>
        <p:spPr/>
        <p:txBody>
          <a:bodyPr/>
          <a:lstStyle/>
          <a:p>
            <a:r>
              <a:rPr lang="en-US" dirty="0"/>
              <a:t>Manual testing: try the program and see if it works!</a:t>
            </a:r>
          </a:p>
          <a:p>
            <a:pPr>
              <a:spcBef>
                <a:spcPts val="1200"/>
              </a:spcBef>
            </a:pPr>
            <a:r>
              <a:rPr lang="en-US" dirty="0"/>
              <a:t>Tester plays the role of a user</a:t>
            </a:r>
          </a:p>
          <a:p>
            <a:pPr lvl="1"/>
            <a:r>
              <a:rPr lang="en-US" dirty="0"/>
              <a:t>Checks to see if there is any unexpected or undesirable behavior</a:t>
            </a:r>
          </a:p>
          <a:p>
            <a:pPr>
              <a:spcBef>
                <a:spcPts val="1200"/>
              </a:spcBef>
            </a:pPr>
            <a:r>
              <a:rPr lang="en-US" dirty="0"/>
              <a:t>Test plans with specified test cases</a:t>
            </a:r>
          </a:p>
          <a:p>
            <a:pPr>
              <a:spcBef>
                <a:spcPts val="1200"/>
              </a:spcBef>
            </a:pPr>
            <a:r>
              <a:rPr lang="en-US" dirty="0"/>
              <a:t>Drawbacks</a:t>
            </a:r>
          </a:p>
          <a:p>
            <a:pPr lvl="1"/>
            <a:r>
              <a:rPr lang="en-US" dirty="0"/>
              <a:t>Slow</a:t>
            </a:r>
          </a:p>
          <a:p>
            <a:pPr lvl="1"/>
            <a:r>
              <a:rPr lang="en-US" dirty="0"/>
              <a:t>Requires lots of resources </a:t>
            </a:r>
            <a:r>
              <a:rPr lang="en-US" dirty="0">
                <a:sym typeface="Wingdings" panose="05000000000000000000" pitchFamily="2" charset="2"/>
              </a:rPr>
              <a:t> expensive</a:t>
            </a:r>
            <a:endParaRPr lang="en-US" dirty="0"/>
          </a:p>
          <a:p>
            <a:pPr lvl="1"/>
            <a:r>
              <a:rPr lang="en-US" dirty="0"/>
              <a:t>Cannot be performed frequently</a:t>
            </a:r>
          </a:p>
          <a:p>
            <a:pPr>
              <a:spcBef>
                <a:spcPts val="1200"/>
              </a:spcBef>
            </a:pPr>
            <a:r>
              <a:rPr lang="en-US" dirty="0"/>
              <a:t>Heavy manual testing is a showstopper for Microservices</a:t>
            </a:r>
          </a:p>
        </p:txBody>
      </p:sp>
      <p:sp>
        <p:nvSpPr>
          <p:cNvPr id="10" name="Text Placeholder 9"/>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865727504"/>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Testing Level</a:t>
            </a:r>
            <a:endParaRPr lang="en-US" dirty="0"/>
          </a:p>
        </p:txBody>
      </p:sp>
      <p:sp>
        <p:nvSpPr>
          <p:cNvPr id="3" name="Content Placeholder 2"/>
          <p:cNvSpPr>
            <a:spLocks noGrp="1"/>
          </p:cNvSpPr>
          <p:nvPr>
            <p:ph sz="quarter" idx="12"/>
          </p:nvPr>
        </p:nvSpPr>
        <p:spPr/>
        <p:txBody>
          <a:bodyPr/>
          <a:lstStyle/>
          <a:p>
            <a:r>
              <a:rPr lang="en-US" dirty="0"/>
              <a:t>Unit Test</a:t>
            </a:r>
          </a:p>
          <a:p>
            <a:pPr lvl="1"/>
            <a:r>
              <a:rPr lang="en-US" dirty="0"/>
              <a:t>Test single function or class</a:t>
            </a:r>
          </a:p>
          <a:p>
            <a:r>
              <a:rPr lang="en-US" dirty="0"/>
              <a:t>Service Tests</a:t>
            </a:r>
          </a:p>
          <a:p>
            <a:pPr lvl="1"/>
            <a:r>
              <a:rPr lang="en-US" dirty="0"/>
              <a:t>Bypass UI and test service directly</a:t>
            </a:r>
          </a:p>
          <a:p>
            <a:pPr lvl="1"/>
            <a:r>
              <a:rPr lang="en-US" dirty="0"/>
              <a:t>Stubs or mockups for dependent services/resources (e.g. </a:t>
            </a:r>
            <a:r>
              <a:rPr lang="en-US" dirty="0" err="1">
                <a:hlinkClick r:id="rId3"/>
              </a:rPr>
              <a:t>Mountbank</a:t>
            </a:r>
            <a:r>
              <a:rPr lang="en-US" dirty="0"/>
              <a:t>)</a:t>
            </a:r>
          </a:p>
          <a:p>
            <a:r>
              <a:rPr lang="en-US" dirty="0"/>
              <a:t>End-to-End Tests</a:t>
            </a:r>
          </a:p>
          <a:p>
            <a:pPr lvl="1"/>
            <a:r>
              <a:rPr lang="en-US" dirty="0"/>
              <a:t>Hard in a Microservice environment (e.g. which versions to test?)</a:t>
            </a:r>
          </a:p>
          <a:p>
            <a:pPr lvl="1"/>
            <a:r>
              <a:rPr lang="en-US" dirty="0"/>
              <a:t>Tend to be flaky and brittle</a:t>
            </a:r>
          </a:p>
          <a:p>
            <a:pPr lvl="1"/>
            <a:r>
              <a:rPr lang="en-US" dirty="0"/>
              <a:t>Good approach: Test a few customer-driven “journeys”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478093988"/>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72937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Deployment Strategies</a:t>
            </a:r>
          </a:p>
        </p:txBody>
      </p:sp>
      <p:sp>
        <p:nvSpPr>
          <p:cNvPr id="5" name="Content Placeholder 4"/>
          <p:cNvSpPr>
            <a:spLocks noGrp="1"/>
          </p:cNvSpPr>
          <p:nvPr>
            <p:ph sz="quarter" idx="12"/>
          </p:nvPr>
        </p:nvSpPr>
        <p:spPr/>
        <p:txBody>
          <a:bodyPr/>
          <a:lstStyle/>
          <a:p>
            <a:r>
              <a:rPr lang="en-US" dirty="0"/>
              <a:t>Single service instance per host</a:t>
            </a:r>
          </a:p>
          <a:p>
            <a:pPr lvl="1"/>
            <a:r>
              <a:rPr lang="en-US" dirty="0"/>
              <a:t>Inefficient</a:t>
            </a:r>
          </a:p>
          <a:p>
            <a:r>
              <a:rPr lang="en-US" dirty="0"/>
              <a:t>Multiple service instances per host</a:t>
            </a:r>
          </a:p>
          <a:p>
            <a:pPr lvl="1"/>
            <a:r>
              <a:rPr lang="en-US" dirty="0"/>
              <a:t>Efficient in terms of resource usage</a:t>
            </a:r>
          </a:p>
          <a:p>
            <a:pPr lvl="1"/>
            <a:r>
              <a:rPr lang="en-US" dirty="0"/>
              <a:t>No isolation </a:t>
            </a:r>
            <a:r>
              <a:rPr lang="en-US" dirty="0">
                <a:sym typeface="Wingdings" panose="05000000000000000000" pitchFamily="2" charset="2"/>
              </a:rPr>
              <a:t> no resource limitation, no isolated environments, no sandboxes</a:t>
            </a:r>
          </a:p>
          <a:p>
            <a:r>
              <a:rPr lang="en-US" dirty="0">
                <a:sym typeface="Wingdings" panose="05000000000000000000" pitchFamily="2" charset="2"/>
              </a:rPr>
              <a:t>Service instance per VM</a:t>
            </a:r>
          </a:p>
          <a:p>
            <a:pPr lvl="1"/>
            <a:r>
              <a:rPr lang="en-US" dirty="0">
                <a:sym typeface="Wingdings" panose="05000000000000000000" pitchFamily="2" charset="2"/>
              </a:rPr>
              <a:t>Based on a common image</a:t>
            </a:r>
          </a:p>
          <a:p>
            <a:pPr lvl="1"/>
            <a:r>
              <a:rPr lang="en-US" dirty="0">
                <a:sym typeface="Wingdings" panose="05000000000000000000" pitchFamily="2" charset="2"/>
              </a:rPr>
              <a:t>Complete isolation</a:t>
            </a:r>
          </a:p>
          <a:p>
            <a:pPr lvl="1"/>
            <a:r>
              <a:rPr lang="en-US" dirty="0">
                <a:sym typeface="Wingdings" panose="05000000000000000000" pitchFamily="2" charset="2"/>
              </a:rPr>
              <a:t>Uses resources less efficient  expensive</a:t>
            </a:r>
          </a:p>
          <a:p>
            <a:pPr lvl="1"/>
            <a:r>
              <a:rPr lang="en-US" dirty="0">
                <a:sym typeface="Wingdings" panose="05000000000000000000" pitchFamily="2" charset="2"/>
              </a:rPr>
              <a:t>Requires mature virtualization environment</a:t>
            </a:r>
            <a:endParaRPr lang="en-US" dirty="0"/>
          </a:p>
        </p:txBody>
      </p:sp>
      <p:sp>
        <p:nvSpPr>
          <p:cNvPr id="6" name="Text Placeholder 5"/>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394093110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0519B1-446B-4447-B3A5-161C1FCB4247}"/>
              </a:ext>
            </a:extLst>
          </p:cNvPr>
          <p:cNvSpPr>
            <a:spLocks noGrp="1"/>
          </p:cNvSpPr>
          <p:nvPr>
            <p:ph type="title"/>
          </p:nvPr>
        </p:nvSpPr>
        <p:spPr/>
        <p:txBody>
          <a:bodyPr/>
          <a:lstStyle/>
          <a:p>
            <a:pPr fontAlgn="base"/>
            <a:r>
              <a:rPr lang="de-AT" sz="4000" b="1" dirty="0"/>
              <a:t>.NET in einer Welt von Microservices </a:t>
            </a:r>
          </a:p>
        </p:txBody>
      </p:sp>
      <p:sp>
        <p:nvSpPr>
          <p:cNvPr id="5" name="Content Placeholder 4">
            <a:extLst>
              <a:ext uri="{FF2B5EF4-FFF2-40B4-BE49-F238E27FC236}">
                <a16:creationId xmlns:a16="http://schemas.microsoft.com/office/drawing/2014/main" id="{B29CE1E1-9F66-4A6E-BEDD-685131CDFBEC}"/>
              </a:ext>
            </a:extLst>
          </p:cNvPr>
          <p:cNvSpPr>
            <a:spLocks noGrp="1"/>
          </p:cNvSpPr>
          <p:nvPr>
            <p:ph sz="quarter" idx="12"/>
          </p:nvPr>
        </p:nvSpPr>
        <p:spPr/>
        <p:txBody>
          <a:bodyPr/>
          <a:lstStyle/>
          <a:p>
            <a:r>
              <a:rPr lang="de-AT" sz="1800" dirty="0"/>
              <a:t>Neues Jahr, neue Vorsätze, neuer C# Workshop. Diesmal setzt Rainer Stropek beim BASTA!-Workshop-Klassiker den Schwerpunkt ganz auf die Entwicklung moderner </a:t>
            </a:r>
            <a:r>
              <a:rPr lang="de-AT" sz="1800" dirty="0">
                <a:solidFill>
                  <a:schemeClr val="accent2"/>
                </a:solidFill>
              </a:rPr>
              <a:t>Microservices-Lösungen mit C# und .NET</a:t>
            </a:r>
            <a:r>
              <a:rPr lang="de-AT" sz="1800" dirty="0"/>
              <a:t>. An Beispielen zeigt Rainer, wie man mit</a:t>
            </a:r>
          </a:p>
          <a:p>
            <a:pPr marL="349800" indent="-342900">
              <a:spcBef>
                <a:spcPts val="600"/>
              </a:spcBef>
              <a:buClr>
                <a:schemeClr val="accent2"/>
              </a:buClr>
              <a:buSzPct val="100000"/>
              <a:buFont typeface="Wingdings" panose="05000000000000000000" pitchFamily="2" charset="2"/>
              <a:buChar char="Ø"/>
            </a:pPr>
            <a:r>
              <a:rPr lang="de-AT" sz="1800" dirty="0">
                <a:solidFill>
                  <a:schemeClr val="accent2"/>
                </a:solidFill>
              </a:rPr>
              <a:t>.NET Core</a:t>
            </a:r>
            <a:r>
              <a:rPr lang="de-AT" sz="1800" dirty="0"/>
              <a:t>,</a:t>
            </a:r>
          </a:p>
          <a:p>
            <a:pPr marL="349800" indent="-342900">
              <a:spcBef>
                <a:spcPts val="0"/>
              </a:spcBef>
              <a:buClr>
                <a:schemeClr val="accent2"/>
              </a:buClr>
              <a:buSzPct val="100000"/>
              <a:buFont typeface="Wingdings" panose="05000000000000000000" pitchFamily="2" charset="2"/>
              <a:buChar char="Ø"/>
            </a:pPr>
            <a:r>
              <a:rPr lang="de-AT" sz="1800" dirty="0"/>
              <a:t>den </a:t>
            </a:r>
            <a:r>
              <a:rPr lang="de-AT" sz="1800" dirty="0">
                <a:solidFill>
                  <a:schemeClr val="accent2"/>
                </a:solidFill>
              </a:rPr>
              <a:t>Architekturprinzipien von Microservices </a:t>
            </a:r>
          </a:p>
          <a:p>
            <a:pPr marL="349800" indent="-342900">
              <a:spcBef>
                <a:spcPts val="0"/>
              </a:spcBef>
              <a:buClr>
                <a:schemeClr val="accent2"/>
              </a:buClr>
              <a:buSzPct val="100000"/>
              <a:buFont typeface="Wingdings" panose="05000000000000000000" pitchFamily="2" charset="2"/>
              <a:buChar char="Ø"/>
            </a:pPr>
            <a:r>
              <a:rPr lang="de-AT" sz="1800" dirty="0"/>
              <a:t>und der </a:t>
            </a:r>
            <a:r>
              <a:rPr lang="de-AT" sz="1800" dirty="0">
                <a:solidFill>
                  <a:schemeClr val="accent2"/>
                </a:solidFill>
              </a:rPr>
              <a:t>Azure-Cloud</a:t>
            </a:r>
            <a:r>
              <a:rPr lang="de-AT" sz="1800" dirty="0"/>
              <a:t> </a:t>
            </a:r>
          </a:p>
          <a:p>
            <a:pPr>
              <a:spcBef>
                <a:spcPts val="600"/>
              </a:spcBef>
            </a:pPr>
            <a:r>
              <a:rPr lang="de-AT" sz="1800" dirty="0"/>
              <a:t>in der Praxis moderne SaaS-Lösungen erstellt. </a:t>
            </a:r>
          </a:p>
          <a:p>
            <a:pPr>
              <a:spcBef>
                <a:spcPts val="600"/>
              </a:spcBef>
            </a:pPr>
            <a:r>
              <a:rPr lang="de-AT" sz="1800" dirty="0"/>
              <a:t>Natürlich kommen </a:t>
            </a:r>
            <a:r>
              <a:rPr lang="de-AT" sz="1800" dirty="0">
                <a:solidFill>
                  <a:schemeClr val="accent2"/>
                </a:solidFill>
              </a:rPr>
              <a:t>aktuelle Entwicklungen rund um die Sprache C#, .NET und Visual Studio </a:t>
            </a:r>
            <a:r>
              <a:rPr lang="de-AT" sz="1800" dirty="0"/>
              <a:t>nicht zu kurz. Im C# Workshop sieht man diese Dinge in ein praxisnahes Beispiel verpackt und kann sie so direkt mit in den eignen Arbeitsalltag nehmen.</a:t>
            </a:r>
          </a:p>
        </p:txBody>
      </p:sp>
      <p:sp>
        <p:nvSpPr>
          <p:cNvPr id="6" name="Text Placeholder 5">
            <a:extLst>
              <a:ext uri="{FF2B5EF4-FFF2-40B4-BE49-F238E27FC236}">
                <a16:creationId xmlns:a16="http://schemas.microsoft.com/office/drawing/2014/main" id="{F1F07682-3B63-47A9-8B64-AFE107074647}"/>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22773615"/>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Deployment Strategies</a:t>
            </a:r>
          </a:p>
        </p:txBody>
      </p:sp>
      <p:sp>
        <p:nvSpPr>
          <p:cNvPr id="5" name="Content Placeholder 4"/>
          <p:cNvSpPr>
            <a:spLocks noGrp="1"/>
          </p:cNvSpPr>
          <p:nvPr>
            <p:ph sz="quarter" idx="12"/>
          </p:nvPr>
        </p:nvSpPr>
        <p:spPr/>
        <p:txBody>
          <a:bodyPr/>
          <a:lstStyle/>
          <a:p>
            <a:r>
              <a:rPr lang="en-US" dirty="0"/>
              <a:t>Service instance per container</a:t>
            </a:r>
          </a:p>
          <a:p>
            <a:pPr lvl="1"/>
            <a:r>
              <a:rPr lang="en-US" dirty="0"/>
              <a:t>Based on a common image (automatically created)</a:t>
            </a:r>
          </a:p>
          <a:p>
            <a:pPr lvl="1"/>
            <a:r>
              <a:rPr lang="en-US" dirty="0"/>
              <a:t>High level of isolation (like VMs if you use e.g. </a:t>
            </a:r>
            <a:r>
              <a:rPr lang="en-US" dirty="0">
                <a:hlinkClick r:id="rId2"/>
              </a:rPr>
              <a:t>Windows Hyper-V Container</a:t>
            </a:r>
            <a:r>
              <a:rPr lang="en-US" dirty="0"/>
              <a:t>)</a:t>
            </a:r>
          </a:p>
          <a:p>
            <a:pPr lvl="1"/>
            <a:r>
              <a:rPr lang="en-US" dirty="0"/>
              <a:t>Requires running container environment (e.g. </a:t>
            </a:r>
            <a:r>
              <a:rPr lang="en-US" dirty="0">
                <a:hlinkClick r:id="rId3"/>
              </a:rPr>
              <a:t>Docker Cloud</a:t>
            </a:r>
            <a:r>
              <a:rPr lang="en-US" dirty="0"/>
              <a:t>, </a:t>
            </a:r>
            <a:r>
              <a:rPr lang="en-US" dirty="0">
                <a:hlinkClick r:id="rId4"/>
              </a:rPr>
              <a:t>Azure Container Services</a:t>
            </a:r>
            <a:r>
              <a:rPr lang="en-US" dirty="0"/>
              <a:t>)</a:t>
            </a:r>
          </a:p>
          <a:p>
            <a:r>
              <a:rPr lang="en-US" dirty="0" err="1"/>
              <a:t>Serverless</a:t>
            </a:r>
            <a:r>
              <a:rPr lang="en-US" dirty="0"/>
              <a:t> deployments</a:t>
            </a:r>
          </a:p>
          <a:p>
            <a:pPr lvl="1"/>
            <a:r>
              <a:rPr lang="en-US" dirty="0"/>
              <a:t>E.g. Azure App Service, </a:t>
            </a:r>
            <a:r>
              <a:rPr lang="en-US" dirty="0">
                <a:hlinkClick r:id="rId5"/>
              </a:rPr>
              <a:t>Azure Functions</a:t>
            </a:r>
            <a:endParaRPr lang="en-US" dirty="0"/>
          </a:p>
          <a:p>
            <a:pPr lvl="1"/>
            <a:r>
              <a:rPr lang="en-US" dirty="0"/>
              <a:t>Reduce operations to a minimum</a:t>
            </a:r>
          </a:p>
        </p:txBody>
      </p:sp>
      <p:sp>
        <p:nvSpPr>
          <p:cNvPr id="6" name="Text Placeholder 5"/>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791503128"/>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Discovery</a:t>
            </a:r>
          </a:p>
        </p:txBody>
      </p:sp>
      <p:pic>
        <p:nvPicPr>
          <p:cNvPr id="9" name="Content Placeholder 8"/>
          <p:cNvPicPr>
            <a:picLocks noGrp="1" noChangeAspect="1"/>
          </p:cNvPicPr>
          <p:nvPr>
            <p:ph sz="quarter" idx="22"/>
          </p:nvPr>
        </p:nvPicPr>
        <p:blipFill>
          <a:blip r:embed="rId2"/>
          <a:stretch>
            <a:fillRect/>
          </a:stretch>
        </p:blipFill>
        <p:spPr>
          <a:xfrm>
            <a:off x="873334" y="684213"/>
            <a:ext cx="4517607" cy="4214812"/>
          </a:xfrm>
          <a:prstGeom prst="rect">
            <a:avLst/>
          </a:prstGeom>
        </p:spPr>
      </p:pic>
      <p:sp>
        <p:nvSpPr>
          <p:cNvPr id="3" name="Text Placeholder 2"/>
          <p:cNvSpPr>
            <a:spLocks noGrp="1"/>
          </p:cNvSpPr>
          <p:nvPr>
            <p:ph type="body" sz="quarter" idx="23"/>
          </p:nvPr>
        </p:nvSpPr>
        <p:spPr/>
        <p:txBody>
          <a:bodyPr/>
          <a:lstStyle/>
          <a:p>
            <a:endParaRPr lang="en-US" dirty="0"/>
          </a:p>
        </p:txBody>
      </p:sp>
      <p:sp>
        <p:nvSpPr>
          <p:cNvPr id="7" name="Text Placeholder 6"/>
          <p:cNvSpPr>
            <a:spLocks noGrp="1"/>
          </p:cNvSpPr>
          <p:nvPr>
            <p:ph type="body" sz="quarter" idx="24"/>
          </p:nvPr>
        </p:nvSpPr>
        <p:spPr/>
        <p:txBody>
          <a:bodyPr/>
          <a:lstStyle/>
          <a:p>
            <a:r>
              <a:rPr lang="en-US" dirty="0"/>
              <a:t>Dynamically assigned addresses</a:t>
            </a:r>
          </a:p>
          <a:p>
            <a:r>
              <a:rPr lang="en-US" dirty="0"/>
              <a:t>Changing environment</a:t>
            </a:r>
          </a:p>
          <a:p>
            <a:pPr lvl="1"/>
            <a:r>
              <a:rPr lang="en-US" dirty="0"/>
              <a:t>Failures</a:t>
            </a:r>
          </a:p>
          <a:p>
            <a:pPr lvl="1"/>
            <a:r>
              <a:rPr lang="en-US" dirty="0"/>
              <a:t>Scaling</a:t>
            </a:r>
          </a:p>
          <a:p>
            <a:pPr lvl="1"/>
            <a:r>
              <a:rPr lang="en-US" dirty="0"/>
              <a:t>New versions</a:t>
            </a:r>
          </a:p>
          <a:p>
            <a:r>
              <a:rPr lang="en-US" dirty="0"/>
              <a:t>Tools</a:t>
            </a:r>
          </a:p>
          <a:p>
            <a:pPr lvl="1"/>
            <a:r>
              <a:rPr lang="en-US" dirty="0"/>
              <a:t>DNS (e.g. </a:t>
            </a:r>
            <a:r>
              <a:rPr lang="en-US" dirty="0">
                <a:hlinkClick r:id="rId3"/>
              </a:rPr>
              <a:t>Azure DNS</a:t>
            </a:r>
            <a:r>
              <a:rPr lang="en-US" dirty="0"/>
              <a:t>)</a:t>
            </a:r>
          </a:p>
          <a:p>
            <a:pPr lvl="1"/>
            <a:r>
              <a:rPr lang="en-US" dirty="0"/>
              <a:t>Load Balancer (e.g. </a:t>
            </a:r>
            <a:r>
              <a:rPr lang="en-US" dirty="0">
                <a:hlinkClick r:id="rId4"/>
              </a:rPr>
              <a:t>Azure LB</a:t>
            </a:r>
            <a:r>
              <a:rPr lang="en-US" dirty="0"/>
              <a:t>)</a:t>
            </a:r>
          </a:p>
          <a:p>
            <a:pPr lvl="1"/>
            <a:r>
              <a:rPr lang="en-US" dirty="0"/>
              <a:t>Discovery and </a:t>
            </a:r>
            <a:r>
              <a:rPr lang="en-US" dirty="0" err="1"/>
              <a:t>config</a:t>
            </a:r>
            <a:r>
              <a:rPr lang="en-US" dirty="0"/>
              <a:t> tools (e.g. </a:t>
            </a:r>
            <a:r>
              <a:rPr lang="en-US" dirty="0">
                <a:hlinkClick r:id="rId5"/>
              </a:rPr>
              <a:t>Consul</a:t>
            </a:r>
            <a:r>
              <a:rPr lang="en-US" dirty="0"/>
              <a:t>)</a:t>
            </a:r>
          </a:p>
        </p:txBody>
      </p:sp>
      <p:sp>
        <p:nvSpPr>
          <p:cNvPr id="8" name="Text Placeholder 7"/>
          <p:cNvSpPr>
            <a:spLocks noGrp="1"/>
          </p:cNvSpPr>
          <p:nvPr>
            <p:ph type="body" sz="quarter" idx="25"/>
          </p:nvPr>
        </p:nvSpPr>
        <p:spPr/>
        <p:txBody>
          <a:bodyPr/>
          <a:lstStyle/>
          <a:p>
            <a:r>
              <a:rPr lang="en-US" dirty="0"/>
              <a:t>Image Source: Chris Richardson, Microservices – From Design to Deployment, NGINX, 2016</a:t>
            </a:r>
          </a:p>
        </p:txBody>
      </p:sp>
    </p:spTree>
    <p:extLst>
      <p:ext uri="{BB962C8B-B14F-4D97-AF65-F5344CB8AC3E}">
        <p14:creationId xmlns:p14="http://schemas.microsoft.com/office/powerpoint/2010/main" val="2902417715"/>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p:cNvPicPr>
            <a:picLocks noGrp="1" noChangeAspect="1"/>
          </p:cNvPicPr>
          <p:nvPr>
            <p:ph sz="quarter" idx="22"/>
          </p:nvPr>
        </p:nvPicPr>
        <p:blipFill>
          <a:blip r:embed="rId2"/>
          <a:stretch>
            <a:fillRect/>
          </a:stretch>
        </p:blipFill>
        <p:spPr>
          <a:xfrm>
            <a:off x="467544" y="483518"/>
            <a:ext cx="3626121" cy="3240087"/>
          </a:xfrm>
          <a:prstGeom prst="rect">
            <a:avLst/>
          </a:prstGeom>
        </p:spPr>
      </p:pic>
      <p:sp>
        <p:nvSpPr>
          <p:cNvPr id="12" name="Text Placeholder 11"/>
          <p:cNvSpPr>
            <a:spLocks noGrp="1"/>
          </p:cNvSpPr>
          <p:nvPr>
            <p:ph type="body" sz="quarter" idx="23"/>
          </p:nvPr>
        </p:nvSpPr>
        <p:spPr/>
        <p:txBody>
          <a:bodyPr/>
          <a:lstStyle/>
          <a:p>
            <a:endParaRPr lang="de-AT"/>
          </a:p>
        </p:txBody>
      </p:sp>
      <p:sp>
        <p:nvSpPr>
          <p:cNvPr id="10" name="Title 9"/>
          <p:cNvSpPr>
            <a:spLocks noGrp="1"/>
          </p:cNvSpPr>
          <p:nvPr>
            <p:ph type="title"/>
          </p:nvPr>
        </p:nvSpPr>
        <p:spPr/>
        <p:txBody>
          <a:bodyPr/>
          <a:lstStyle/>
          <a:p>
            <a:r>
              <a:rPr lang="de-AT" dirty="0"/>
              <a:t>Client vs. server-</a:t>
            </a:r>
            <a:r>
              <a:rPr lang="de-AT" dirty="0" err="1"/>
              <a:t>side</a:t>
            </a:r>
            <a:r>
              <a:rPr lang="de-AT" dirty="0"/>
              <a:t> </a:t>
            </a:r>
            <a:r>
              <a:rPr lang="de-AT" dirty="0" err="1"/>
              <a:t>discovery</a:t>
            </a:r>
            <a:endParaRPr lang="de-AT" dirty="0"/>
          </a:p>
        </p:txBody>
      </p:sp>
      <p:sp>
        <p:nvSpPr>
          <p:cNvPr id="13" name="Text Placeholder 12"/>
          <p:cNvSpPr>
            <a:spLocks noGrp="1"/>
          </p:cNvSpPr>
          <p:nvPr>
            <p:ph type="body" sz="quarter" idx="25"/>
          </p:nvPr>
        </p:nvSpPr>
        <p:spPr/>
        <p:txBody>
          <a:bodyPr/>
          <a:lstStyle/>
          <a:p>
            <a:r>
              <a:rPr lang="en-US" dirty="0"/>
              <a:t>Image Source: Chris Richardson, Microservices – From Design to Deployment, NGINX, 2016</a:t>
            </a:r>
          </a:p>
        </p:txBody>
      </p:sp>
      <p:pic>
        <p:nvPicPr>
          <p:cNvPr id="15" name="Picture 14"/>
          <p:cNvPicPr>
            <a:picLocks noChangeAspect="1"/>
          </p:cNvPicPr>
          <p:nvPr/>
        </p:nvPicPr>
        <p:blipFill rotWithShape="1">
          <a:blip r:embed="rId3"/>
          <a:srcRect l="3883" r="5153"/>
          <a:stretch/>
        </p:blipFill>
        <p:spPr>
          <a:xfrm>
            <a:off x="4211960" y="483518"/>
            <a:ext cx="4752528" cy="3240087"/>
          </a:xfrm>
          <a:prstGeom prst="rect">
            <a:avLst/>
          </a:prstGeom>
        </p:spPr>
      </p:pic>
    </p:spTree>
    <p:extLst>
      <p:ext uri="{BB962C8B-B14F-4D97-AF65-F5344CB8AC3E}">
        <p14:creationId xmlns:p14="http://schemas.microsoft.com/office/powerpoint/2010/main" val="2185369374"/>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Deployment</a:t>
            </a:r>
          </a:p>
        </p:txBody>
      </p:sp>
      <p:sp>
        <p:nvSpPr>
          <p:cNvPr id="7" name="Text Placeholder 6"/>
          <p:cNvSpPr>
            <a:spLocks noGrp="1"/>
          </p:cNvSpPr>
          <p:nvPr>
            <p:ph type="body" sz="quarter" idx="23"/>
          </p:nvPr>
        </p:nvSpPr>
        <p:spPr/>
        <p:txBody>
          <a:bodyPr/>
          <a:lstStyle/>
          <a:p>
            <a:endParaRPr lang="en-US" dirty="0"/>
          </a:p>
        </p:txBody>
      </p:sp>
      <p:sp>
        <p:nvSpPr>
          <p:cNvPr id="8" name="Text Placeholder 7"/>
          <p:cNvSpPr>
            <a:spLocks noGrp="1"/>
          </p:cNvSpPr>
          <p:nvPr>
            <p:ph type="body" sz="quarter" idx="24"/>
          </p:nvPr>
        </p:nvSpPr>
        <p:spPr/>
        <p:txBody>
          <a:bodyPr/>
          <a:lstStyle/>
          <a:p>
            <a:r>
              <a:rPr lang="en-US" dirty="0"/>
              <a:t>Architecture</a:t>
            </a:r>
          </a:p>
          <a:p>
            <a:pPr lvl="1"/>
            <a:r>
              <a:rPr lang="en-US" dirty="0"/>
              <a:t>Old: Each node contains entire system</a:t>
            </a:r>
          </a:p>
          <a:p>
            <a:pPr lvl="1"/>
            <a:r>
              <a:rPr lang="en-US" dirty="0"/>
              <a:t>New: Unrelated modules behind load balancer/reverse proxy</a:t>
            </a:r>
          </a:p>
          <a:p>
            <a:r>
              <a:rPr lang="en-US" dirty="0"/>
              <a:t>API Gateways</a:t>
            </a:r>
          </a:p>
          <a:p>
            <a:pPr lvl="1"/>
            <a:r>
              <a:rPr lang="en-US" dirty="0"/>
              <a:t>Marshal backend calls</a:t>
            </a:r>
          </a:p>
          <a:p>
            <a:pPr lvl="1"/>
            <a:r>
              <a:rPr lang="en-US" dirty="0"/>
              <a:t>Aggregate content</a:t>
            </a:r>
          </a:p>
          <a:p>
            <a:pPr lvl="1"/>
            <a:r>
              <a:rPr lang="en-US" dirty="0"/>
              <a:t>Example: </a:t>
            </a:r>
            <a:r>
              <a:rPr lang="en-US" dirty="0">
                <a:hlinkClick r:id="rId2"/>
              </a:rPr>
              <a:t>Azure API Management</a:t>
            </a:r>
            <a:endParaRPr lang="en-US" dirty="0"/>
          </a:p>
        </p:txBody>
      </p:sp>
      <p:sp>
        <p:nvSpPr>
          <p:cNvPr id="9" name="Text Placeholder 8"/>
          <p:cNvSpPr>
            <a:spLocks noGrp="1"/>
          </p:cNvSpPr>
          <p:nvPr>
            <p:ph type="body" sz="quarter" idx="25"/>
          </p:nvPr>
        </p:nvSpPr>
        <p:spPr/>
        <p:txBody>
          <a:bodyPr/>
          <a:lstStyle/>
          <a:p>
            <a:r>
              <a:rPr lang="en-US" dirty="0"/>
              <a:t>Source: </a:t>
            </a:r>
            <a:r>
              <a:rPr lang="en-US" dirty="0">
                <a:hlinkClick r:id="rId3"/>
              </a:rPr>
              <a:t>How we ended up with </a:t>
            </a:r>
            <a:r>
              <a:rPr lang="en-US" dirty="0" err="1">
                <a:hlinkClick r:id="rId3"/>
              </a:rPr>
              <a:t>microservices</a:t>
            </a:r>
            <a:endParaRPr lang="en-US" dirty="0"/>
          </a:p>
        </p:txBody>
      </p:sp>
      <p:pic>
        <p:nvPicPr>
          <p:cNvPr id="1026" name="Picture 2" descr="http://philcalcado.com/img/2015-09-7-constraints/arch-change2b.png"/>
          <p:cNvPicPr>
            <a:picLocks noGrp="1" noChangeAspect="1" noChangeArrowheads="1"/>
          </p:cNvPicPr>
          <p:nvPr>
            <p:ph sz="quarter" idx="22"/>
          </p:nvPr>
        </p:nvPicPr>
        <p:blipFill rotWithShape="1">
          <a:blip r:embed="rId4" cstate="print">
            <a:extLst>
              <a:ext uri="{28A0092B-C50C-407E-A947-70E740481C1C}">
                <a14:useLocalDpi xmlns:a14="http://schemas.microsoft.com/office/drawing/2010/main" val="0"/>
              </a:ext>
            </a:extLst>
          </a:blip>
          <a:srcRect l="-5413" t="-3054" r="-5395" b="-2872"/>
          <a:stretch/>
        </p:blipFill>
        <p:spPr bwMode="auto">
          <a:xfrm>
            <a:off x="1259632" y="435198"/>
            <a:ext cx="3744415" cy="4464496"/>
          </a:xfrm>
          <a:prstGeom prst="rect">
            <a:avLst/>
          </a:prstGeom>
          <a:solidFill>
            <a:schemeClr val="bg1"/>
          </a:solidFill>
        </p:spPr>
      </p:pic>
    </p:spTree>
    <p:extLst>
      <p:ext uri="{BB962C8B-B14F-4D97-AF65-F5344CB8AC3E}">
        <p14:creationId xmlns:p14="http://schemas.microsoft.com/office/powerpoint/2010/main" val="3958091558"/>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a:t>
            </a:r>
          </a:p>
        </p:txBody>
      </p:sp>
      <p:sp>
        <p:nvSpPr>
          <p:cNvPr id="3" name="Text Placeholder 2"/>
          <p:cNvSpPr>
            <a:spLocks noGrp="1"/>
          </p:cNvSpPr>
          <p:nvPr>
            <p:ph type="body" sz="quarter" idx="25"/>
          </p:nvPr>
        </p:nvSpPr>
        <p:spPr/>
        <p:txBody>
          <a:bodyPr/>
          <a:lstStyle/>
          <a:p>
            <a:endParaRPr lang="en-US" dirty="0"/>
          </a:p>
        </p:txBody>
      </p:sp>
    </p:spTree>
    <p:extLst>
      <p:ext uri="{BB962C8B-B14F-4D97-AF65-F5344CB8AC3E}">
        <p14:creationId xmlns:p14="http://schemas.microsoft.com/office/powerpoint/2010/main" val="371362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Management</a:t>
            </a:r>
          </a:p>
        </p:txBody>
      </p:sp>
      <p:sp>
        <p:nvSpPr>
          <p:cNvPr id="5" name="Content Placeholder 4"/>
          <p:cNvSpPr>
            <a:spLocks noGrp="1"/>
          </p:cNvSpPr>
          <p:nvPr>
            <p:ph sz="quarter" idx="12"/>
          </p:nvPr>
        </p:nvSpPr>
        <p:spPr/>
        <p:txBody>
          <a:bodyPr/>
          <a:lstStyle/>
          <a:p>
            <a:r>
              <a:rPr lang="en-US" dirty="0"/>
              <a:t>Each Microservice has its own data</a:t>
            </a:r>
          </a:p>
          <a:p>
            <a:pPr lvl="1"/>
            <a:r>
              <a:rPr lang="en-US" dirty="0"/>
              <a:t>No transactions</a:t>
            </a:r>
          </a:p>
          <a:p>
            <a:pPr lvl="1"/>
            <a:r>
              <a:rPr lang="en-US" dirty="0"/>
              <a:t>No distributed queries</a:t>
            </a:r>
          </a:p>
          <a:p>
            <a:pPr lvl="1"/>
            <a:r>
              <a:rPr lang="en-US" dirty="0"/>
              <a:t>Duplicated data to a certain extent</a:t>
            </a:r>
          </a:p>
          <a:p>
            <a:r>
              <a:rPr lang="en-US" dirty="0"/>
              <a:t>Event-driven architecture</a:t>
            </a:r>
          </a:p>
          <a:p>
            <a:pPr lvl="1"/>
            <a:r>
              <a:rPr lang="en-US" dirty="0"/>
              <a:t>Requires service bus or message broker (e.g. </a:t>
            </a:r>
            <a:r>
              <a:rPr lang="en-US" dirty="0">
                <a:hlinkClick r:id="rId2"/>
              </a:rPr>
              <a:t>Service Bus</a:t>
            </a:r>
            <a:r>
              <a:rPr lang="en-US" dirty="0"/>
              <a:t>, </a:t>
            </a:r>
            <a:r>
              <a:rPr lang="en-US" dirty="0" err="1">
                <a:hlinkClick r:id="rId3"/>
              </a:rPr>
              <a:t>RabbitMQ</a:t>
            </a:r>
            <a:r>
              <a:rPr lang="en-US" dirty="0"/>
              <a:t>, </a:t>
            </a:r>
            <a:r>
              <a:rPr lang="en-US" dirty="0">
                <a:hlinkClick r:id="rId4"/>
              </a:rPr>
              <a:t>Apache Kafka</a:t>
            </a:r>
            <a:r>
              <a:rPr lang="en-US" dirty="0"/>
              <a:t>)</a:t>
            </a:r>
          </a:p>
          <a:p>
            <a:pPr lvl="1"/>
            <a:r>
              <a:rPr lang="en-US" dirty="0"/>
              <a:t>Option: Use DB transaction log</a:t>
            </a:r>
          </a:p>
          <a:p>
            <a:r>
              <a:rPr lang="en-US" dirty="0"/>
              <a:t>Event sourcing and CQRS</a:t>
            </a:r>
          </a:p>
          <a:p>
            <a:pPr lvl="1"/>
            <a:r>
              <a:rPr lang="en-US" dirty="0"/>
              <a:t>Read more in </a:t>
            </a:r>
            <a:r>
              <a:rPr lang="en-US" dirty="0">
                <a:hlinkClick r:id="rId5"/>
              </a:rPr>
              <a:t>MSDN</a:t>
            </a:r>
            <a:r>
              <a:rPr lang="en-US" dirty="0"/>
              <a:t>, </a:t>
            </a:r>
            <a:r>
              <a:rPr lang="en-US" dirty="0">
                <a:hlinkClick r:id="rId6"/>
              </a:rPr>
              <a:t>Martin Fowler</a:t>
            </a:r>
            <a:r>
              <a:rPr lang="en-US" dirty="0"/>
              <a:t> </a:t>
            </a:r>
          </a:p>
        </p:txBody>
      </p:sp>
      <p:sp>
        <p:nvSpPr>
          <p:cNvPr id="6" name="Text Placeholder 5"/>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4005801372"/>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Transactions</a:t>
            </a:r>
          </a:p>
        </p:txBody>
      </p:sp>
      <p:sp>
        <p:nvSpPr>
          <p:cNvPr id="3" name="Content Placeholder 2"/>
          <p:cNvSpPr>
            <a:spLocks noGrp="1"/>
          </p:cNvSpPr>
          <p:nvPr>
            <p:ph sz="quarter" idx="12"/>
          </p:nvPr>
        </p:nvSpPr>
        <p:spPr/>
        <p:txBody>
          <a:bodyPr/>
          <a:lstStyle/>
          <a:p>
            <a:r>
              <a:rPr lang="en-US" dirty="0"/>
              <a:t>Question and avoid </a:t>
            </a:r>
            <a:r>
              <a:rPr lang="en-US" dirty="0">
                <a:hlinkClick r:id="rId2"/>
              </a:rPr>
              <a:t>ACID</a:t>
            </a:r>
            <a:r>
              <a:rPr lang="en-US" dirty="0"/>
              <a:t> transactions across services</a:t>
            </a:r>
          </a:p>
          <a:p>
            <a:pPr lvl="1"/>
            <a:r>
              <a:rPr lang="en-US" dirty="0"/>
              <a:t>Perfectly fine inside service boundaries</a:t>
            </a:r>
          </a:p>
          <a:p>
            <a:pPr lvl="1"/>
            <a:r>
              <a:rPr lang="en-US" dirty="0"/>
              <a:t>Has consequences on API design (e.g. </a:t>
            </a:r>
            <a:r>
              <a:rPr lang="en-US" dirty="0">
                <a:hlinkClick r:id="rId3"/>
              </a:rPr>
              <a:t>Azure Storage Entity Group Transactions</a:t>
            </a:r>
            <a:r>
              <a:rPr lang="en-US" dirty="0"/>
              <a:t>)</a:t>
            </a:r>
          </a:p>
          <a:p>
            <a:r>
              <a:rPr lang="en-US" dirty="0"/>
              <a:t>Idempotent retry</a:t>
            </a:r>
          </a:p>
          <a:p>
            <a:pPr lvl="1"/>
            <a:r>
              <a:rPr lang="en-US" dirty="0"/>
              <a:t>Gather data, try again later</a:t>
            </a:r>
          </a:p>
          <a:p>
            <a:r>
              <a:rPr lang="en-US" dirty="0"/>
              <a:t>Use </a:t>
            </a:r>
            <a:r>
              <a:rPr lang="en-US" dirty="0">
                <a:hlinkClick r:id="rId4"/>
              </a:rPr>
              <a:t>compensating transactions</a:t>
            </a:r>
            <a:endParaRPr lang="en-US" dirty="0"/>
          </a:p>
          <a:p>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4151215742"/>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a:t>Further Readings</a:t>
            </a:r>
          </a:p>
        </p:txBody>
      </p:sp>
      <p:sp>
        <p:nvSpPr>
          <p:cNvPr id="6" name="Text Placeholder 5"/>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99265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Further Readings</a:t>
            </a:r>
          </a:p>
        </p:txBody>
      </p:sp>
      <p:sp>
        <p:nvSpPr>
          <p:cNvPr id="5" name="Content Placeholder 4"/>
          <p:cNvSpPr>
            <a:spLocks noGrp="1"/>
          </p:cNvSpPr>
          <p:nvPr>
            <p:ph sz="quarter" idx="12"/>
          </p:nvPr>
        </p:nvSpPr>
        <p:spPr/>
        <p:txBody>
          <a:bodyPr/>
          <a:lstStyle/>
          <a:p>
            <a:r>
              <a:rPr lang="de-AT" dirty="0">
                <a:hlinkClick r:id="rId2"/>
              </a:rPr>
              <a:t>Martin Fowler on Microservices</a:t>
            </a:r>
            <a:endParaRPr lang="de-AT" dirty="0"/>
          </a:p>
          <a:p>
            <a:r>
              <a:rPr lang="en-US" dirty="0"/>
              <a:t>Newman, Sam. </a:t>
            </a:r>
            <a:r>
              <a:rPr lang="en-US" dirty="0">
                <a:hlinkClick r:id="rId3"/>
              </a:rPr>
              <a:t>Building Microservices</a:t>
            </a:r>
            <a:r>
              <a:rPr lang="en-US" dirty="0"/>
              <a:t>, O'Reilly Media</a:t>
            </a:r>
          </a:p>
          <a:p>
            <a:r>
              <a:rPr lang="de-AT" dirty="0"/>
              <a:t>NGINX</a:t>
            </a:r>
          </a:p>
          <a:p>
            <a:pPr lvl="1"/>
            <a:r>
              <a:rPr lang="de-AT" dirty="0">
                <a:hlinkClick r:id="rId4"/>
              </a:rPr>
              <a:t>Tech Blog</a:t>
            </a:r>
            <a:endParaRPr lang="de-AT" dirty="0"/>
          </a:p>
          <a:p>
            <a:pPr lvl="1"/>
            <a:r>
              <a:rPr lang="en-US" dirty="0">
                <a:hlinkClick r:id="rId5"/>
              </a:rPr>
              <a:t>Microservices: From Design to Deployment</a:t>
            </a:r>
            <a:endParaRPr lang="de-AT" dirty="0"/>
          </a:p>
        </p:txBody>
      </p:sp>
      <p:sp>
        <p:nvSpPr>
          <p:cNvPr id="6" name="Text Placehold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367241671"/>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.NET Core</a:t>
            </a:r>
          </a:p>
        </p:txBody>
      </p:sp>
      <p:sp>
        <p:nvSpPr>
          <p:cNvPr id="4" name="Text Placeholder 3">
            <a:extLst>
              <a:ext uri="{FF2B5EF4-FFF2-40B4-BE49-F238E27FC236}">
                <a16:creationId xmlns:a16="http://schemas.microsoft.com/office/drawing/2014/main" id="{B75F2F0F-64EB-4ED4-8DFA-53CAA763C068}"/>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4055560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a:t>
            </a:r>
          </a:p>
        </p:txBody>
      </p:sp>
      <p:sp>
        <p:nvSpPr>
          <p:cNvPr id="3" name="Text Placeholder 2"/>
          <p:cNvSpPr>
            <a:spLocks noGrp="1"/>
          </p:cNvSpPr>
          <p:nvPr>
            <p:ph type="body" sz="quarter" idx="25"/>
          </p:nvPr>
        </p:nvSpPr>
        <p:spPr/>
        <p:txBody>
          <a:bodyPr/>
          <a:lstStyle/>
          <a:p>
            <a:r>
              <a:rPr lang="en-US" dirty="0"/>
              <a:t>An Introduction</a:t>
            </a:r>
          </a:p>
        </p:txBody>
      </p:sp>
    </p:spTree>
    <p:extLst>
      <p:ext uri="{BB962C8B-B14F-4D97-AF65-F5344CB8AC3E}">
        <p14:creationId xmlns:p14="http://schemas.microsoft.com/office/powerpoint/2010/main" val="165501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.NET Core?</a:t>
            </a:r>
            <a:endParaRPr lang="en-US" dirty="0"/>
          </a:p>
        </p:txBody>
      </p:sp>
      <p:sp>
        <p:nvSpPr>
          <p:cNvPr id="3" name="Content Placeholder 2"/>
          <p:cNvSpPr>
            <a:spLocks noGrp="1"/>
          </p:cNvSpPr>
          <p:nvPr>
            <p:ph sz="quarter" idx="12"/>
          </p:nvPr>
        </p:nvSpPr>
        <p:spPr/>
        <p:txBody>
          <a:bodyPr/>
          <a:lstStyle/>
          <a:p>
            <a:r>
              <a:rPr lang="en-US" dirty="0"/>
              <a:t>Refactor .NET Framework</a:t>
            </a:r>
          </a:p>
          <a:p>
            <a:pPr lvl="1"/>
            <a:r>
              <a:rPr lang="en-US" dirty="0"/>
              <a:t>Establish a </a:t>
            </a:r>
            <a:r>
              <a:rPr lang="en-US" dirty="0">
                <a:hlinkClick r:id="rId2"/>
              </a:rPr>
              <a:t>Standard Library</a:t>
            </a:r>
            <a:r>
              <a:rPr lang="en-US" dirty="0"/>
              <a:t> for the various incarnations of .NET</a:t>
            </a:r>
            <a:br>
              <a:rPr lang="en-US" dirty="0"/>
            </a:br>
            <a:r>
              <a:rPr lang="en-US" dirty="0"/>
              <a:t>.NET Core is not 100% compatible with .NET 4.x (</a:t>
            </a:r>
            <a:r>
              <a:rPr lang="en-US" dirty="0">
                <a:hlinkClick r:id="rId3"/>
              </a:rPr>
              <a:t>details</a:t>
            </a:r>
            <a:r>
              <a:rPr lang="en-US" dirty="0"/>
              <a:t>)</a:t>
            </a:r>
          </a:p>
          <a:p>
            <a:r>
              <a:rPr lang="en-US" dirty="0"/>
              <a:t>Make it a real cross-platform solution</a:t>
            </a:r>
          </a:p>
          <a:p>
            <a:pPr lvl="1"/>
            <a:r>
              <a:rPr lang="en-US" dirty="0"/>
              <a:t>Windows, Mac OS, Linux (</a:t>
            </a:r>
            <a:r>
              <a:rPr lang="en-US" dirty="0">
                <a:hlinkClick r:id="rId4"/>
              </a:rPr>
              <a:t>details in .NET Core Roadmap</a:t>
            </a:r>
            <a:r>
              <a:rPr lang="en-US" dirty="0"/>
              <a:t>)</a:t>
            </a:r>
          </a:p>
          <a:p>
            <a:r>
              <a:rPr lang="en-US" dirty="0"/>
              <a:t>Make it open  source</a:t>
            </a:r>
          </a:p>
          <a:p>
            <a:pPr lvl="1"/>
            <a:r>
              <a:rPr lang="en-US" dirty="0"/>
              <a:t>A </a:t>
            </a:r>
            <a:r>
              <a:rPr lang="en-US" dirty="0">
                <a:hlinkClick r:id="rId5"/>
              </a:rPr>
              <a:t>.NET Foundation project</a:t>
            </a:r>
            <a:endParaRPr lang="en-US" dirty="0"/>
          </a:p>
          <a:p>
            <a:pPr lvl="1"/>
            <a:r>
              <a:rPr lang="en-US" dirty="0">
                <a:hlinkClick r:id="rId6"/>
              </a:rPr>
              <a:t>MIT License</a:t>
            </a:r>
            <a:endParaRPr lang="en-US" dirty="0"/>
          </a:p>
        </p:txBody>
      </p:sp>
      <p:sp>
        <p:nvSpPr>
          <p:cNvPr id="6" name="Text Placeholder 5"/>
          <p:cNvSpPr>
            <a:spLocks noGrp="1"/>
          </p:cNvSpPr>
          <p:nvPr>
            <p:ph type="body" sz="quarter" idx="23"/>
          </p:nvPr>
        </p:nvSpPr>
        <p:spPr/>
        <p:txBody>
          <a:bodyPr/>
          <a:lstStyle/>
          <a:p>
            <a:r>
              <a:rPr lang="de-AT" dirty="0"/>
              <a:t>Details: </a:t>
            </a:r>
            <a:r>
              <a:rPr lang="de-AT" dirty="0">
                <a:hlinkClick r:id="rId7"/>
              </a:rPr>
              <a:t>https://docs.microsoft.com/dotnet/</a:t>
            </a:r>
            <a:endParaRPr lang="de-AT" dirty="0"/>
          </a:p>
        </p:txBody>
      </p:sp>
    </p:spTree>
    <p:extLst>
      <p:ext uri="{BB962C8B-B14F-4D97-AF65-F5344CB8AC3E}">
        <p14:creationId xmlns:p14="http://schemas.microsoft.com/office/powerpoint/2010/main" val="892760679"/>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.NET Core</a:t>
            </a:r>
          </a:p>
        </p:txBody>
      </p:sp>
      <p:sp>
        <p:nvSpPr>
          <p:cNvPr id="3" name="Content Placeholder 2"/>
          <p:cNvSpPr>
            <a:spLocks noGrp="1"/>
          </p:cNvSpPr>
          <p:nvPr>
            <p:ph sz="quarter" idx="12"/>
          </p:nvPr>
        </p:nvSpPr>
        <p:spPr/>
        <p:txBody>
          <a:bodyPr/>
          <a:lstStyle/>
          <a:p>
            <a:r>
              <a:rPr lang="en-US" dirty="0"/>
              <a:t>.NET Runtime (</a:t>
            </a:r>
            <a:r>
              <a:rPr lang="en-US" dirty="0" err="1">
                <a:hlinkClick r:id="rId2"/>
              </a:rPr>
              <a:t>CoreCLR</a:t>
            </a:r>
            <a:r>
              <a:rPr lang="en-US" dirty="0"/>
              <a:t>)</a:t>
            </a:r>
          </a:p>
          <a:p>
            <a:pPr lvl="1"/>
            <a:r>
              <a:rPr lang="en-US" dirty="0" err="1"/>
              <a:t>CoreCLR</a:t>
            </a:r>
            <a:r>
              <a:rPr lang="en-US" dirty="0"/>
              <a:t> includes Base Class Library (BCL)</a:t>
            </a:r>
          </a:p>
          <a:p>
            <a:r>
              <a:rPr lang="en-US" dirty="0"/>
              <a:t>.NET Core Foundation Libraries (</a:t>
            </a:r>
            <a:r>
              <a:rPr lang="en-US" dirty="0" err="1">
                <a:hlinkClick r:id="rId3"/>
              </a:rPr>
              <a:t>CoreFX</a:t>
            </a:r>
            <a:r>
              <a:rPr lang="en-US" dirty="0"/>
              <a:t>)</a:t>
            </a:r>
          </a:p>
          <a:p>
            <a:r>
              <a:rPr lang="en-US" dirty="0"/>
              <a:t>.NET Command Line Tools (</a:t>
            </a:r>
            <a:r>
              <a:rPr lang="en-US" dirty="0">
                <a:hlinkClick r:id="rId4"/>
              </a:rPr>
              <a:t>.NET CLI</a:t>
            </a:r>
            <a:r>
              <a:rPr lang="en-US" dirty="0"/>
              <a:t>)</a:t>
            </a:r>
          </a:p>
          <a:p>
            <a:pPr lvl="1"/>
            <a:r>
              <a:rPr lang="en-US" dirty="0"/>
              <a:t>Including the </a:t>
            </a:r>
            <a:r>
              <a:rPr lang="en-US" dirty="0" err="1">
                <a:latin typeface="Lucida Console" panose="020B0609040504020204" pitchFamily="49" charset="0"/>
              </a:rPr>
              <a:t>dotnet</a:t>
            </a:r>
            <a:r>
              <a:rPr lang="en-US" dirty="0"/>
              <a:t> application host</a:t>
            </a:r>
          </a:p>
          <a:p>
            <a:r>
              <a:rPr lang="en-US" dirty="0"/>
              <a:t>Cross-Platform Compiler (</a:t>
            </a:r>
            <a:r>
              <a:rPr lang="en-US" dirty="0">
                <a:hlinkClick r:id="rId5"/>
              </a:rPr>
              <a:t>Roslyn</a:t>
            </a:r>
            <a:r>
              <a:rPr lang="en-US" dirty="0"/>
              <a:t>)</a:t>
            </a:r>
          </a:p>
          <a:p>
            <a:endParaRPr lang="en-US" dirty="0"/>
          </a:p>
        </p:txBody>
      </p:sp>
      <p:sp>
        <p:nvSpPr>
          <p:cNvPr id="4" name="Text Placeholder 3">
            <a:extLst>
              <a:ext uri="{FF2B5EF4-FFF2-40B4-BE49-F238E27FC236}">
                <a16:creationId xmlns:a16="http://schemas.microsoft.com/office/drawing/2014/main" id="{A29AC025-4153-497C-9472-AE7C6503614A}"/>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005419181"/>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Status of .NET Core</a:t>
            </a:r>
          </a:p>
        </p:txBody>
      </p:sp>
      <p:sp>
        <p:nvSpPr>
          <p:cNvPr id="3" name="Content Placeholder 2"/>
          <p:cNvSpPr>
            <a:spLocks noGrp="1"/>
          </p:cNvSpPr>
          <p:nvPr>
            <p:ph sz="quarter" idx="12"/>
          </p:nvPr>
        </p:nvSpPr>
        <p:spPr/>
        <p:txBody>
          <a:bodyPr/>
          <a:lstStyle/>
          <a:p>
            <a:r>
              <a:rPr lang="en-US" sz="2099" dirty="0"/>
              <a:t>.NET Core 2.0 is RTM (Aug. 2017)</a:t>
            </a:r>
          </a:p>
          <a:p>
            <a:pPr lvl="1"/>
            <a:r>
              <a:rPr lang="en-US" sz="1500" dirty="0">
                <a:hlinkClick r:id="rId2"/>
              </a:rPr>
              <a:t>Download current version</a:t>
            </a:r>
            <a:endParaRPr lang="en-US" sz="1500" dirty="0"/>
          </a:p>
          <a:p>
            <a:pPr lvl="1"/>
            <a:r>
              <a:rPr lang="en-US" sz="1500" dirty="0"/>
              <a:t>2.1 is scheduled for 2018 (</a:t>
            </a:r>
            <a:r>
              <a:rPr lang="en-US" sz="1500" dirty="0">
                <a:hlinkClick r:id="rId3"/>
              </a:rPr>
              <a:t>roadmap</a:t>
            </a:r>
            <a:r>
              <a:rPr lang="en-US" sz="1500" dirty="0"/>
              <a:t>)</a:t>
            </a:r>
          </a:p>
          <a:p>
            <a:r>
              <a:rPr lang="en-US" sz="2099" dirty="0"/>
              <a:t>Visual Studio Tools are RTM</a:t>
            </a:r>
          </a:p>
          <a:p>
            <a:pPr lvl="1"/>
            <a:r>
              <a:rPr lang="en-US" sz="1500" dirty="0"/>
              <a:t>Visual Studio 2017</a:t>
            </a:r>
          </a:p>
          <a:p>
            <a:r>
              <a:rPr lang="en-US" sz="2099" dirty="0"/>
              <a:t>C# is RTM</a:t>
            </a:r>
          </a:p>
          <a:p>
            <a:r>
              <a:rPr lang="en-US" sz="2099" dirty="0"/>
              <a:t>X64 Support</a:t>
            </a:r>
          </a:p>
          <a:p>
            <a:pPr lvl="1"/>
            <a:r>
              <a:rPr lang="en-US" sz="1500" dirty="0"/>
              <a:t>X86, X64 support on Windows</a:t>
            </a:r>
          </a:p>
          <a:p>
            <a:pPr lvl="1"/>
            <a:r>
              <a:rPr lang="en-US" sz="1500" dirty="0"/>
              <a:t>X64 support on many Linux distros</a:t>
            </a:r>
          </a:p>
          <a:p>
            <a:pPr lvl="1"/>
            <a:r>
              <a:rPr lang="en-US" sz="1500" dirty="0"/>
              <a:t>Community-supported version for </a:t>
            </a:r>
            <a:r>
              <a:rPr lang="en-US" sz="1500" dirty="0">
                <a:hlinkClick r:id="rId4"/>
              </a:rPr>
              <a:t>Raspberry Pi</a:t>
            </a:r>
            <a:endParaRPr lang="en-US" sz="1500" dirty="0"/>
          </a:p>
        </p:txBody>
      </p:sp>
      <p:sp>
        <p:nvSpPr>
          <p:cNvPr id="4" name="Text Placeholder 3"/>
          <p:cNvSpPr>
            <a:spLocks noGrp="1"/>
          </p:cNvSpPr>
          <p:nvPr>
            <p:ph type="body" sz="quarter" idx="23"/>
          </p:nvPr>
        </p:nvSpPr>
        <p:spPr/>
        <p:txBody>
          <a:bodyPr/>
          <a:lstStyle/>
          <a:p>
            <a:r>
              <a:rPr lang="en-US" dirty="0"/>
              <a:t>See also: </a:t>
            </a:r>
            <a:r>
              <a:rPr lang="en-US" dirty="0">
                <a:hlinkClick r:id="rId3"/>
              </a:rPr>
              <a:t>https://github.com/dotnet/core/blob/master/roadmap.md</a:t>
            </a:r>
            <a:endParaRPr lang="en-US" dirty="0"/>
          </a:p>
        </p:txBody>
      </p:sp>
    </p:spTree>
    <p:extLst>
      <p:ext uri="{BB962C8B-B14F-4D97-AF65-F5344CB8AC3E}">
        <p14:creationId xmlns:p14="http://schemas.microsoft.com/office/powerpoint/2010/main" val="2964485121"/>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you build?</a:t>
            </a:r>
          </a:p>
        </p:txBody>
      </p:sp>
      <p:sp>
        <p:nvSpPr>
          <p:cNvPr id="3" name="Content Placeholder 2"/>
          <p:cNvSpPr>
            <a:spLocks noGrp="1"/>
          </p:cNvSpPr>
          <p:nvPr>
            <p:ph sz="quarter" idx="12"/>
          </p:nvPr>
        </p:nvSpPr>
        <p:spPr/>
        <p:txBody>
          <a:bodyPr/>
          <a:lstStyle/>
          <a:p>
            <a:r>
              <a:rPr lang="en-US" dirty="0"/>
              <a:t>Console applications</a:t>
            </a:r>
          </a:p>
          <a:p>
            <a:r>
              <a:rPr lang="en-US" dirty="0">
                <a:hlinkClick r:id="rId2"/>
              </a:rPr>
              <a:t>ASP.NET Core</a:t>
            </a:r>
            <a:r>
              <a:rPr lang="en-US" dirty="0"/>
              <a:t> applications</a:t>
            </a:r>
          </a:p>
          <a:p>
            <a:r>
              <a:rPr lang="en-US" dirty="0">
                <a:hlinkClick r:id="rId3"/>
              </a:rPr>
              <a:t>UWP</a:t>
            </a:r>
            <a:r>
              <a:rPr lang="en-US" dirty="0"/>
              <a:t> applications</a:t>
            </a:r>
          </a:p>
          <a:p>
            <a:r>
              <a:rPr lang="en-US" dirty="0" err="1">
                <a:hlinkClick r:id="rId4"/>
              </a:rPr>
              <a:t>Xamarin</a:t>
            </a:r>
            <a:r>
              <a:rPr lang="en-US" dirty="0">
                <a:hlinkClick r:id="rId4"/>
              </a:rPr>
              <a:t> Forms</a:t>
            </a:r>
            <a:r>
              <a:rPr lang="en-US" dirty="0"/>
              <a:t> applications</a:t>
            </a:r>
          </a:p>
        </p:txBody>
      </p:sp>
      <p:sp>
        <p:nvSpPr>
          <p:cNvPr id="4" name="Text Placeholder 3"/>
          <p:cNvSpPr>
            <a:spLocks noGrp="1"/>
          </p:cNvSpPr>
          <p:nvPr>
            <p:ph type="body" sz="quarter" idx="23"/>
          </p:nvPr>
        </p:nvSpPr>
        <p:spPr/>
        <p:txBody>
          <a:bodyPr/>
          <a:lstStyle/>
          <a:p>
            <a:r>
              <a:rPr lang="en-US" dirty="0"/>
              <a:t>See also: </a:t>
            </a:r>
            <a:r>
              <a:rPr lang="en-US" dirty="0">
                <a:hlinkClick r:id="rId5"/>
              </a:rPr>
              <a:t>https://github.com/dotnet/core/blob/master/roadmap.md</a:t>
            </a:r>
            <a:endParaRPr lang="en-US" dirty="0"/>
          </a:p>
        </p:txBody>
      </p:sp>
    </p:spTree>
    <p:extLst>
      <p:ext uri="{BB962C8B-B14F-4D97-AF65-F5344CB8AC3E}">
        <p14:creationId xmlns:p14="http://schemas.microsoft.com/office/powerpoint/2010/main" val="1204297349"/>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.NET Core?</a:t>
            </a:r>
          </a:p>
        </p:txBody>
      </p:sp>
      <p:sp>
        <p:nvSpPr>
          <p:cNvPr id="3" name="Content Placeholder 2"/>
          <p:cNvSpPr>
            <a:spLocks noGrp="1"/>
          </p:cNvSpPr>
          <p:nvPr>
            <p:ph sz="quarter" idx="12"/>
          </p:nvPr>
        </p:nvSpPr>
        <p:spPr/>
        <p:txBody>
          <a:bodyPr/>
          <a:lstStyle/>
          <a:p>
            <a:r>
              <a:rPr lang="en-US" sz="2099" dirty="0">
                <a:hlinkClick r:id="rId2"/>
              </a:rPr>
              <a:t>.NET Core</a:t>
            </a:r>
            <a:r>
              <a:rPr lang="en-US" sz="2099" dirty="0"/>
              <a:t> landing page</a:t>
            </a:r>
          </a:p>
          <a:p>
            <a:pPr lvl="1"/>
            <a:r>
              <a:rPr lang="en-US" sz="1500" dirty="0"/>
              <a:t>With Visual Studio tools (</a:t>
            </a:r>
            <a:r>
              <a:rPr lang="en-US" sz="1500" dirty="0">
                <a:hlinkClick r:id="rId3"/>
              </a:rPr>
              <a:t>Visual Studio prerequisites</a:t>
            </a:r>
            <a:r>
              <a:rPr lang="en-US" sz="1500" dirty="0"/>
              <a:t>)</a:t>
            </a:r>
          </a:p>
          <a:p>
            <a:pPr lvl="1"/>
            <a:r>
              <a:rPr lang="en-US" sz="1500" dirty="0"/>
              <a:t>Command-line tools (with your own editor, e.g. </a:t>
            </a:r>
            <a:r>
              <a:rPr lang="en-US" sz="1500" dirty="0" err="1">
                <a:hlinkClick r:id="rId4"/>
              </a:rPr>
              <a:t>VSCode</a:t>
            </a:r>
            <a:r>
              <a:rPr lang="en-US" sz="1500" dirty="0"/>
              <a:t>, </a:t>
            </a:r>
            <a:r>
              <a:rPr lang="en-US" sz="1500" dirty="0">
                <a:hlinkClick r:id="rId5"/>
              </a:rPr>
              <a:t>download</a:t>
            </a:r>
            <a:r>
              <a:rPr lang="en-US" sz="1500" dirty="0"/>
              <a:t>)</a:t>
            </a:r>
          </a:p>
          <a:p>
            <a:r>
              <a:rPr lang="en-US" sz="2099" dirty="0"/>
              <a:t>.NET Install Script (</a:t>
            </a:r>
            <a:r>
              <a:rPr lang="en-US" sz="2099" dirty="0">
                <a:hlinkClick r:id="rId6"/>
              </a:rPr>
              <a:t>details</a:t>
            </a:r>
            <a:r>
              <a:rPr lang="en-US" sz="2099" dirty="0"/>
              <a:t>, </a:t>
            </a:r>
            <a:r>
              <a:rPr lang="en-US" sz="2099" dirty="0">
                <a:hlinkClick r:id="rId7"/>
              </a:rPr>
              <a:t>download</a:t>
            </a:r>
            <a:r>
              <a:rPr lang="en-US" sz="2099" dirty="0"/>
              <a:t>)</a:t>
            </a:r>
          </a:p>
          <a:p>
            <a:pPr lvl="1"/>
            <a:r>
              <a:rPr lang="en-US" sz="1500" dirty="0"/>
              <a:t>You have to care for the </a:t>
            </a:r>
            <a:r>
              <a:rPr lang="en-US" sz="1500" dirty="0">
                <a:hlinkClick r:id="rId8"/>
              </a:rPr>
              <a:t>prerequisites</a:t>
            </a:r>
            <a:endParaRPr lang="en-US" sz="1500" dirty="0"/>
          </a:p>
          <a:p>
            <a:r>
              <a:rPr lang="en-US" sz="2099" dirty="0"/>
              <a:t>NuGet</a:t>
            </a:r>
          </a:p>
          <a:p>
            <a:pPr lvl="1"/>
            <a:r>
              <a:rPr lang="en-US" sz="1500" dirty="0">
                <a:hlinkClick r:id="rId9"/>
              </a:rPr>
              <a:t>Packages</a:t>
            </a:r>
            <a:r>
              <a:rPr lang="en-US" sz="1500" dirty="0"/>
              <a:t> and </a:t>
            </a:r>
            <a:r>
              <a:rPr lang="en-US" sz="1500" dirty="0" err="1">
                <a:hlinkClick r:id="rId10"/>
              </a:rPr>
              <a:t>Metapackages</a:t>
            </a:r>
            <a:endParaRPr lang="en-US" sz="1500" dirty="0"/>
          </a:p>
          <a:p>
            <a:r>
              <a:rPr lang="en-US" sz="2099" dirty="0"/>
              <a:t>Docker: </a:t>
            </a:r>
            <a:r>
              <a:rPr lang="en-US" sz="2099" dirty="0" err="1">
                <a:latin typeface="Lucida Console" panose="020B0609040504020204" pitchFamily="49" charset="0"/>
              </a:rPr>
              <a:t>microsoft</a:t>
            </a:r>
            <a:r>
              <a:rPr lang="en-US" sz="2099" dirty="0">
                <a:latin typeface="Lucida Console" panose="020B0609040504020204" pitchFamily="49" charset="0"/>
              </a:rPr>
              <a:t>/</a:t>
            </a:r>
            <a:r>
              <a:rPr lang="en-US" sz="2099" dirty="0" err="1">
                <a:latin typeface="Lucida Console" panose="020B0609040504020204" pitchFamily="49" charset="0"/>
              </a:rPr>
              <a:t>dotnet</a:t>
            </a:r>
            <a:r>
              <a:rPr lang="en-US" sz="2099" dirty="0"/>
              <a:t> image (</a:t>
            </a:r>
            <a:r>
              <a:rPr lang="en-US" sz="2099" dirty="0">
                <a:hlinkClick r:id="rId11"/>
              </a:rPr>
              <a:t>details</a:t>
            </a:r>
            <a:r>
              <a:rPr lang="en-US" sz="2099" dirty="0"/>
              <a:t>)</a:t>
            </a:r>
          </a:p>
          <a:p>
            <a:r>
              <a:rPr lang="en-US" sz="2099" dirty="0">
                <a:hlinkClick r:id="rId12"/>
              </a:rPr>
              <a:t>.NET Core Source Browser</a:t>
            </a:r>
            <a:endParaRPr lang="en-US" sz="2099" dirty="0"/>
          </a:p>
        </p:txBody>
      </p:sp>
      <p:sp>
        <p:nvSpPr>
          <p:cNvPr id="4" name="Text Placeholder 3"/>
          <p:cNvSpPr>
            <a:spLocks noGrp="1"/>
          </p:cNvSpPr>
          <p:nvPr>
            <p:ph type="body" sz="quarter" idx="23"/>
          </p:nvPr>
        </p:nvSpPr>
        <p:spPr/>
        <p:txBody>
          <a:bodyPr/>
          <a:lstStyle/>
          <a:p>
            <a:r>
              <a:rPr lang="en-US" dirty="0"/>
              <a:t>See also: </a:t>
            </a:r>
            <a:r>
              <a:rPr lang="en-US" dirty="0">
                <a:hlinkClick r:id="rId13"/>
              </a:rPr>
              <a:t>https://github.com/dotnet/core/blob/master/roadmap.md</a:t>
            </a:r>
            <a:endParaRPr lang="en-US" dirty="0"/>
          </a:p>
        </p:txBody>
      </p:sp>
    </p:spTree>
    <p:extLst>
      <p:ext uri="{BB962C8B-B14F-4D97-AF65-F5344CB8AC3E}">
        <p14:creationId xmlns:p14="http://schemas.microsoft.com/office/powerpoint/2010/main" val="1275671905"/>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a:t>Getting</a:t>
            </a:r>
            <a:r>
              <a:rPr lang="de-AT" dirty="0"/>
              <a:t> Help</a:t>
            </a:r>
          </a:p>
        </p:txBody>
      </p:sp>
      <p:sp>
        <p:nvSpPr>
          <p:cNvPr id="3" name="Content Placeholder 2"/>
          <p:cNvSpPr>
            <a:spLocks noGrp="1"/>
          </p:cNvSpPr>
          <p:nvPr>
            <p:ph sz="quarter" idx="12"/>
          </p:nvPr>
        </p:nvSpPr>
        <p:spPr>
          <a:xfrm>
            <a:off x="682080" y="1017086"/>
            <a:ext cx="8208913" cy="3939902"/>
          </a:xfrm>
        </p:spPr>
        <p:txBody>
          <a:bodyPr/>
          <a:lstStyle/>
          <a:p>
            <a:r>
              <a:rPr lang="de-AT" dirty="0"/>
              <a:t>New </a:t>
            </a:r>
            <a:r>
              <a:rPr lang="de-AT" dirty="0">
                <a:hlinkClick r:id="rId2"/>
              </a:rPr>
              <a:t>https://docs.microsoft.com</a:t>
            </a:r>
            <a:endParaRPr lang="de-AT" dirty="0"/>
          </a:p>
          <a:p>
            <a:endParaRPr lang="de-AT" dirty="0"/>
          </a:p>
        </p:txBody>
      </p:sp>
      <p:sp>
        <p:nvSpPr>
          <p:cNvPr id="8" name="Text Placeholder 7">
            <a:extLst>
              <a:ext uri="{FF2B5EF4-FFF2-40B4-BE49-F238E27FC236}">
                <a16:creationId xmlns:a16="http://schemas.microsoft.com/office/drawing/2014/main" id="{85FD62EF-47E7-41D0-B36B-8778614F4ECA}"/>
              </a:ext>
            </a:extLst>
          </p:cNvPr>
          <p:cNvSpPr>
            <a:spLocks noGrp="1"/>
          </p:cNvSpPr>
          <p:nvPr>
            <p:ph type="body" sz="quarter" idx="23"/>
          </p:nvPr>
        </p:nvSpPr>
        <p:spPr/>
        <p:txBody>
          <a:bodyPr/>
          <a:lstStyle/>
          <a:p>
            <a:endParaRPr lang="de-AT"/>
          </a:p>
        </p:txBody>
      </p:sp>
      <p:pic>
        <p:nvPicPr>
          <p:cNvPr id="5" name="Picture 4"/>
          <p:cNvPicPr>
            <a:picLocks noChangeAspect="1"/>
          </p:cNvPicPr>
          <p:nvPr/>
        </p:nvPicPr>
        <p:blipFill>
          <a:blip r:embed="rId3"/>
          <a:stretch>
            <a:fillRect/>
          </a:stretch>
        </p:blipFill>
        <p:spPr>
          <a:xfrm>
            <a:off x="792564" y="1491912"/>
            <a:ext cx="5484867" cy="2942402"/>
          </a:xfrm>
          <a:prstGeom prst="rect">
            <a:avLst/>
          </a:prstGeom>
        </p:spPr>
      </p:pic>
      <p:sp>
        <p:nvSpPr>
          <p:cNvPr id="6" name="Rectangle 5"/>
          <p:cNvSpPr/>
          <p:nvPr/>
        </p:nvSpPr>
        <p:spPr bwMode="auto">
          <a:xfrm>
            <a:off x="4895951" y="1653887"/>
            <a:ext cx="1187823" cy="323952"/>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eaLnBrk="0" fontAlgn="base" hangingPunct="0">
              <a:spcBef>
                <a:spcPct val="0"/>
              </a:spcBef>
              <a:spcAft>
                <a:spcPct val="0"/>
              </a:spcAft>
            </a:pPr>
            <a:endParaRPr lang="de-AT">
              <a:latin typeface="Arial" panose="020B0604020202020204" pitchFamily="34" charset="0"/>
              <a:ea typeface="ＭＳ Ｐゴシック" panose="020B0600070205080204" pitchFamily="34" charset="-128"/>
            </a:endParaRPr>
          </a:p>
        </p:txBody>
      </p:sp>
      <p:sp>
        <p:nvSpPr>
          <p:cNvPr id="7" name="Rectangle 6"/>
          <p:cNvSpPr/>
          <p:nvPr/>
        </p:nvSpPr>
        <p:spPr bwMode="auto">
          <a:xfrm>
            <a:off x="5128020" y="2342205"/>
            <a:ext cx="723686" cy="1241815"/>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eaLnBrk="0" fontAlgn="base" hangingPunct="0">
              <a:spcBef>
                <a:spcPct val="0"/>
              </a:spcBef>
              <a:spcAft>
                <a:spcPct val="0"/>
              </a:spcAft>
            </a:pPr>
            <a:endParaRPr lang="de-AT">
              <a:latin typeface="Arial" panose="020B0604020202020204" pitchFamily="34" charset="0"/>
              <a:ea typeface="ＭＳ Ｐゴシック" panose="020B0600070205080204" pitchFamily="34" charset="-128"/>
            </a:endParaRPr>
          </a:p>
        </p:txBody>
      </p:sp>
      <p:cxnSp>
        <p:nvCxnSpPr>
          <p:cNvPr id="9" name="Straight Arrow Connector 8"/>
          <p:cNvCxnSpPr/>
          <p:nvPr/>
        </p:nvCxnSpPr>
        <p:spPr bwMode="auto">
          <a:xfrm flipH="1">
            <a:off x="5057927" y="2409774"/>
            <a:ext cx="107984" cy="647903"/>
          </a:xfrm>
          <a:prstGeom prst="straightConnector1">
            <a:avLst/>
          </a:prstGeom>
          <a:solidFill>
            <a:schemeClr val="accent1"/>
          </a:solidFill>
          <a:ln w="9525"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Rectangle 9"/>
          <p:cNvSpPr/>
          <p:nvPr/>
        </p:nvSpPr>
        <p:spPr bwMode="auto">
          <a:xfrm>
            <a:off x="1872403" y="2517758"/>
            <a:ext cx="1349798" cy="161976"/>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eaLnBrk="0" fontAlgn="base" hangingPunct="0">
              <a:spcBef>
                <a:spcPct val="0"/>
              </a:spcBef>
              <a:spcAft>
                <a:spcPct val="0"/>
              </a:spcAft>
            </a:pPr>
            <a:endParaRPr lang="de-AT">
              <a:latin typeface="Arial" panose="020B0604020202020204" pitchFamily="34" charset="0"/>
              <a:ea typeface="ＭＳ Ｐゴシック" panose="020B0600070205080204" pitchFamily="34" charset="-128"/>
            </a:endParaRPr>
          </a:p>
        </p:txBody>
      </p:sp>
      <p:sp>
        <p:nvSpPr>
          <p:cNvPr id="11" name="Rectangle 10"/>
          <p:cNvSpPr/>
          <p:nvPr/>
        </p:nvSpPr>
        <p:spPr bwMode="auto">
          <a:xfrm>
            <a:off x="1008532" y="4243370"/>
            <a:ext cx="701895" cy="190943"/>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eaLnBrk="0" fontAlgn="base" hangingPunct="0">
              <a:spcBef>
                <a:spcPct val="0"/>
              </a:spcBef>
              <a:spcAft>
                <a:spcPct val="0"/>
              </a:spcAft>
            </a:pPr>
            <a:endParaRPr lang="de-AT">
              <a:latin typeface="Arial" panose="020B0604020202020204" pitchFamily="34" charset="0"/>
              <a:ea typeface="ＭＳ Ｐゴシック" panose="020B0600070205080204" pitchFamily="34" charset="-128"/>
            </a:endParaRPr>
          </a:p>
        </p:txBody>
      </p:sp>
      <p:sp>
        <p:nvSpPr>
          <p:cNvPr id="12" name="Rectangle 11"/>
          <p:cNvSpPr/>
          <p:nvPr/>
        </p:nvSpPr>
        <p:spPr bwMode="auto">
          <a:xfrm>
            <a:off x="1001162" y="2339169"/>
            <a:ext cx="817249" cy="232581"/>
          </a:xfrm>
          <a:prstGeom prst="rect">
            <a:avLst/>
          </a:prstGeom>
          <a:noFill/>
          <a:ln w="19050" cap="flat" cmpd="sng" algn="ctr">
            <a:solidFill>
              <a:srgbClr val="FF0000"/>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pPr defTabSz="685617" eaLnBrk="0" fontAlgn="base" hangingPunct="0">
              <a:spcBef>
                <a:spcPct val="0"/>
              </a:spcBef>
              <a:spcAft>
                <a:spcPct val="0"/>
              </a:spcAft>
            </a:pPr>
            <a:endParaRPr lang="de-AT">
              <a:latin typeface="Arial" panose="020B0604020202020204" pitchFamily="34" charset="0"/>
              <a:ea typeface="ＭＳ Ｐゴシック" panose="020B0600070205080204" pitchFamily="34" charset="-128"/>
            </a:endParaRPr>
          </a:p>
        </p:txBody>
      </p:sp>
      <p:pic>
        <p:nvPicPr>
          <p:cNvPr id="13" name="Picture 12"/>
          <p:cNvPicPr>
            <a:picLocks noChangeAspect="1"/>
          </p:cNvPicPr>
          <p:nvPr/>
        </p:nvPicPr>
        <p:blipFill>
          <a:blip r:embed="rId4"/>
          <a:stretch>
            <a:fillRect/>
          </a:stretch>
        </p:blipFill>
        <p:spPr>
          <a:xfrm>
            <a:off x="5273895" y="3808099"/>
            <a:ext cx="3822313" cy="923329"/>
          </a:xfrm>
          <a:prstGeom prst="rect">
            <a:avLst/>
          </a:prstGeom>
        </p:spPr>
      </p:pic>
    </p:spTree>
    <p:extLst>
      <p:ext uri="{BB962C8B-B14F-4D97-AF65-F5344CB8AC3E}">
        <p14:creationId xmlns:p14="http://schemas.microsoft.com/office/powerpoint/2010/main" val="1762631229"/>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3200" dirty="0">
                <a:solidFill>
                  <a:schemeClr val="accent2"/>
                </a:solidFill>
                <a:latin typeface="Segoe UI Light" pitchFamily="34" charset="0"/>
                <a:cs typeface="+mj-cs"/>
              </a:rPr>
              <a:t>Packages, Metapackages and Frameworks</a:t>
            </a:r>
          </a:p>
        </p:txBody>
      </p:sp>
      <p:sp>
        <p:nvSpPr>
          <p:cNvPr id="4" name="Content Placeholder 3"/>
          <p:cNvSpPr>
            <a:spLocks noGrp="1"/>
          </p:cNvSpPr>
          <p:nvPr>
            <p:ph sz="half" idx="2"/>
          </p:nvPr>
        </p:nvSpPr>
        <p:spPr/>
        <p:txBody>
          <a:bodyPr/>
          <a:lstStyle/>
          <a:p>
            <a:pPr marL="0" indent="0">
              <a:buNone/>
            </a:pPr>
            <a:r>
              <a:rPr lang="en-US" sz="1800" dirty="0"/>
              <a:t>Create console app with CLI</a:t>
            </a:r>
          </a:p>
          <a:p>
            <a:pPr marL="0" indent="0">
              <a:buNone/>
            </a:pPr>
            <a:r>
              <a:rPr lang="en-US" sz="1800" dirty="0"/>
              <a:t>Analyze </a:t>
            </a:r>
            <a:r>
              <a:rPr lang="en-US" sz="1800" dirty="0">
                <a:latin typeface="Lucida Console" panose="020B0609040504020204" pitchFamily="49" charset="0"/>
              </a:rPr>
              <a:t>.</a:t>
            </a:r>
            <a:r>
              <a:rPr lang="en-US" sz="1800" dirty="0" err="1">
                <a:latin typeface="Lucida Console" panose="020B0609040504020204" pitchFamily="49" charset="0"/>
              </a:rPr>
              <a:t>csproj</a:t>
            </a:r>
            <a:endParaRPr lang="en-US" sz="1800" dirty="0">
              <a:latin typeface="Lucida Console" panose="020B0609040504020204" pitchFamily="49" charset="0"/>
            </a:endParaRPr>
          </a:p>
          <a:p>
            <a:pPr marL="0" indent="0">
              <a:buNone/>
            </a:pPr>
            <a:r>
              <a:rPr lang="en-US" sz="1800" dirty="0"/>
              <a:t>Discuss </a:t>
            </a:r>
            <a:r>
              <a:rPr lang="en-US" sz="1800" dirty="0">
                <a:latin typeface="Lucida Console" panose="020B0609040504020204" pitchFamily="49" charset="0"/>
              </a:rPr>
              <a:t>.</a:t>
            </a:r>
            <a:r>
              <a:rPr lang="en-US" sz="1800" dirty="0" err="1">
                <a:latin typeface="Lucida Console" panose="020B0609040504020204" pitchFamily="49" charset="0"/>
              </a:rPr>
              <a:t>csproj</a:t>
            </a:r>
            <a:r>
              <a:rPr lang="en-US" sz="1800" dirty="0"/>
              <a:t> reference</a:t>
            </a:r>
          </a:p>
          <a:p>
            <a:pPr marL="0" indent="0">
              <a:buNone/>
            </a:pPr>
            <a:r>
              <a:rPr lang="en-US" sz="1800" dirty="0"/>
              <a:t>Run app</a:t>
            </a:r>
          </a:p>
          <a:p>
            <a:pPr marL="0" indent="0">
              <a:buNone/>
            </a:pPr>
            <a:r>
              <a:rPr lang="en-US" sz="1800" dirty="0"/>
              <a:t>Publish app</a:t>
            </a:r>
          </a:p>
          <a:p>
            <a:pPr marL="0" indent="0">
              <a:buNone/>
            </a:pPr>
            <a:endParaRPr lang="en-US" sz="1800" dirty="0"/>
          </a:p>
          <a:p>
            <a:pPr marL="0" indent="0">
              <a:buNone/>
            </a:pPr>
            <a:r>
              <a:rPr lang="en-US" sz="1800" dirty="0"/>
              <a:t>Further readings</a:t>
            </a:r>
          </a:p>
          <a:p>
            <a:pPr marL="299957" lvl="1" indent="0">
              <a:buNone/>
            </a:pPr>
            <a:r>
              <a:rPr lang="en-US" sz="1350" dirty="0">
                <a:hlinkClick r:id="rId2"/>
              </a:rPr>
              <a:t>More about cross-platform libraries</a:t>
            </a:r>
            <a:endParaRPr lang="en-US" sz="1350" dirty="0"/>
          </a:p>
          <a:p>
            <a:pPr marL="299957" lvl="1" indent="0">
              <a:buNone/>
            </a:pPr>
            <a:r>
              <a:rPr lang="en-US" sz="1350" dirty="0" err="1">
                <a:hlinkClick r:id="rId3"/>
              </a:rPr>
              <a:t>MSBuild</a:t>
            </a:r>
            <a:r>
              <a:rPr lang="en-US" sz="1350" dirty="0">
                <a:hlinkClick r:id="rId3"/>
              </a:rPr>
              <a:t> Project File Schema Reference</a:t>
            </a:r>
            <a:endParaRPr lang="en-US" sz="1350" dirty="0"/>
          </a:p>
          <a:p>
            <a:pPr marL="299957" lvl="1" indent="0">
              <a:buNone/>
            </a:pPr>
            <a:r>
              <a:rPr lang="en-US" sz="1350" dirty="0">
                <a:hlinkClick r:id="rId4"/>
              </a:rPr>
              <a:t>Creating new templates</a:t>
            </a:r>
            <a:endParaRPr lang="en-US" sz="1350" dirty="0"/>
          </a:p>
          <a:p>
            <a:pPr marL="299957" lvl="1" indent="0">
              <a:buNone/>
            </a:pPr>
            <a:r>
              <a:rPr lang="en-US" sz="1350" dirty="0">
                <a:hlinkClick r:id="rId5"/>
              </a:rPr>
              <a:t>Runtime Configuration Files</a:t>
            </a:r>
            <a:endParaRPr lang="en-US" sz="1350" dirty="0"/>
          </a:p>
        </p:txBody>
      </p:sp>
      <p:sp>
        <p:nvSpPr>
          <p:cNvPr id="7" name="Text Placeholder 6"/>
          <p:cNvSpPr>
            <a:spLocks noGrp="1"/>
          </p:cNvSpPr>
          <p:nvPr>
            <p:ph type="body" sz="quarter" idx="10"/>
          </p:nvPr>
        </p:nvSpPr>
        <p:spPr/>
        <p:txBody>
          <a:bodyPr/>
          <a:lstStyle/>
          <a:p>
            <a:r>
              <a:rPr lang="en-US">
                <a:hlinkClick r:id="rId6"/>
              </a:rPr>
              <a:t>https://github.com/rstropek/Samples/tree/master/AspNetCore1Workshop/10-console-hello-world</a:t>
            </a:r>
            <a:endParaRPr lang="en-US" dirty="0"/>
          </a:p>
        </p:txBody>
      </p:sp>
    </p:spTree>
    <p:extLst>
      <p:ext uri="{BB962C8B-B14F-4D97-AF65-F5344CB8AC3E}">
        <p14:creationId xmlns:p14="http://schemas.microsoft.com/office/powerpoint/2010/main" val="11283363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t>
            </a:r>
            <a:r>
              <a:rPr lang="en-US" dirty="0" err="1"/>
              <a:t>csproj</a:t>
            </a:r>
            <a:endParaRPr lang="en-US" dirty="0"/>
          </a:p>
        </p:txBody>
      </p:sp>
      <p:sp>
        <p:nvSpPr>
          <p:cNvPr id="6" name="Content Placeholder 5"/>
          <p:cNvSpPr>
            <a:spLocks noGrp="1"/>
          </p:cNvSpPr>
          <p:nvPr>
            <p:ph sz="quarter" idx="22"/>
          </p:nvPr>
        </p:nvSpPr>
        <p:spPr/>
        <p:txBody>
          <a:bodyPr/>
          <a:lstStyle/>
          <a:p>
            <a:endParaRPr lang="en-US" noProof="1"/>
          </a:p>
          <a:p>
            <a:endParaRPr lang="en-US" noProof="1"/>
          </a:p>
          <a:p>
            <a:endParaRPr lang="en-US" noProof="1"/>
          </a:p>
          <a:p>
            <a:endParaRPr lang="en-US" noProof="1"/>
          </a:p>
          <a:p>
            <a:r>
              <a:rPr lang="en-US" noProof="1"/>
              <a:t>&lt;Project Sdk="Microsoft.NET.Sdk"&gt;</a:t>
            </a:r>
          </a:p>
          <a:p>
            <a:r>
              <a:rPr lang="en-US" noProof="1"/>
              <a:t>  &lt;PropertyGroup&gt;</a:t>
            </a:r>
          </a:p>
          <a:p>
            <a:r>
              <a:rPr lang="en-US" noProof="1"/>
              <a:t>    &lt;OutputType&gt;Exe&lt;/OutputType&gt;</a:t>
            </a:r>
          </a:p>
          <a:p>
            <a:r>
              <a:rPr lang="en-US" noProof="1"/>
              <a:t>    &lt;TargetFramework&gt;netcoreapp2.0&lt;/TargetFramework&gt;</a:t>
            </a:r>
          </a:p>
          <a:p>
            <a:r>
              <a:rPr lang="en-US" noProof="1"/>
              <a:t>  &lt;/PropertyGroup&gt;</a:t>
            </a:r>
          </a:p>
          <a:p>
            <a:r>
              <a:rPr lang="en-US" noProof="1"/>
              <a:t>&lt;/Project&gt;</a:t>
            </a:r>
          </a:p>
          <a:p>
            <a:endParaRPr lang="en-US" noProof="1"/>
          </a:p>
          <a:p>
            <a:endParaRPr lang="en-US" noProof="1"/>
          </a:p>
          <a:p>
            <a:r>
              <a:rPr lang="en-US" noProof="1"/>
              <a:t>&lt;Project Sdk="Microsoft.NET.Sdk"&gt;</a:t>
            </a:r>
          </a:p>
          <a:p>
            <a:r>
              <a:rPr lang="en-US" noProof="1"/>
              <a:t>  &lt;PropertyGroup&gt;</a:t>
            </a:r>
          </a:p>
          <a:p>
            <a:r>
              <a:rPr lang="en-US" noProof="1"/>
              <a:t>    &lt;TargetFramework&gt;netstandard2.0&lt;/TargetFramework&gt;</a:t>
            </a:r>
          </a:p>
          <a:p>
            <a:r>
              <a:rPr lang="en-US" noProof="1"/>
              <a:t>  &lt;/PropertyGroup&gt;</a:t>
            </a:r>
          </a:p>
          <a:p>
            <a:r>
              <a:rPr lang="en-US" noProof="1"/>
              <a:t>&lt;/Project&gt;</a:t>
            </a:r>
          </a:p>
        </p:txBody>
      </p:sp>
      <p:sp>
        <p:nvSpPr>
          <p:cNvPr id="10" name="Text Placeholder 9"/>
          <p:cNvSpPr>
            <a:spLocks noGrp="1"/>
          </p:cNvSpPr>
          <p:nvPr>
            <p:ph type="body" sz="quarter" idx="23"/>
          </p:nvPr>
        </p:nvSpPr>
        <p:spPr/>
        <p:txBody>
          <a:bodyPr/>
          <a:lstStyle/>
          <a:p>
            <a:endParaRPr lang="en-US" dirty="0"/>
          </a:p>
        </p:txBody>
      </p:sp>
      <p:sp>
        <p:nvSpPr>
          <p:cNvPr id="2" name="Text Placeholder 1">
            <a:extLst>
              <a:ext uri="{FF2B5EF4-FFF2-40B4-BE49-F238E27FC236}">
                <a16:creationId xmlns:a16="http://schemas.microsoft.com/office/drawing/2014/main" id="{55E3C4AF-7E95-4204-81C2-2D36C39848BE}"/>
              </a:ext>
            </a:extLst>
          </p:cNvPr>
          <p:cNvSpPr>
            <a:spLocks noGrp="1"/>
          </p:cNvSpPr>
          <p:nvPr>
            <p:ph type="body" sz="quarter" idx="24"/>
          </p:nvPr>
        </p:nvSpPr>
        <p:spPr/>
        <p:txBody>
          <a:bodyPr/>
          <a:lstStyle/>
          <a:p>
            <a:endParaRPr lang="de-AT"/>
          </a:p>
        </p:txBody>
      </p:sp>
      <p:sp>
        <p:nvSpPr>
          <p:cNvPr id="3" name="Text Placeholder 2">
            <a:extLst>
              <a:ext uri="{FF2B5EF4-FFF2-40B4-BE49-F238E27FC236}">
                <a16:creationId xmlns:a16="http://schemas.microsoft.com/office/drawing/2014/main" id="{DF515792-9FD7-4B88-B9C1-80B86742FED8}"/>
              </a:ext>
            </a:extLst>
          </p:cNvPr>
          <p:cNvSpPr>
            <a:spLocks noGrp="1"/>
          </p:cNvSpPr>
          <p:nvPr>
            <p:ph type="body" sz="quarter" idx="25"/>
          </p:nvPr>
        </p:nvSpPr>
        <p:spPr/>
        <p:txBody>
          <a:bodyPr/>
          <a:lstStyle/>
          <a:p>
            <a:r>
              <a:rPr lang="en-US" dirty="0"/>
              <a:t>See also </a:t>
            </a:r>
            <a:r>
              <a:rPr lang="en-US" dirty="0" err="1">
                <a:hlinkClick r:id="rId2"/>
              </a:rPr>
              <a:t>MSBuild</a:t>
            </a:r>
            <a:r>
              <a:rPr lang="en-US" dirty="0">
                <a:hlinkClick r:id="rId2"/>
              </a:rPr>
              <a:t> Project File Schema Reference</a:t>
            </a:r>
            <a:endParaRPr lang="en-US" dirty="0"/>
          </a:p>
        </p:txBody>
      </p:sp>
      <p:sp>
        <p:nvSpPr>
          <p:cNvPr id="13" name="Callout: Line 12"/>
          <p:cNvSpPr/>
          <p:nvPr/>
        </p:nvSpPr>
        <p:spPr bwMode="auto">
          <a:xfrm>
            <a:off x="4625992" y="1101851"/>
            <a:ext cx="4427339" cy="269960"/>
          </a:xfrm>
          <a:prstGeom prst="borderCallout1">
            <a:avLst>
              <a:gd name="adj1" fmla="val 784"/>
              <a:gd name="adj2" fmla="val -16"/>
              <a:gd name="adj3" fmla="val 71330"/>
              <a:gd name="adj4" fmla="val -20553"/>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r>
              <a:rPr lang="en-US" sz="1200" dirty="0">
                <a:latin typeface="Segoe UI Light" panose="020B0502040204020203" pitchFamily="34" charset="0"/>
                <a:cs typeface="Segoe UI Light" panose="020B0502040204020203" pitchFamily="34" charset="0"/>
              </a:rPr>
              <a:t>For executable, not present for class libraries</a:t>
            </a:r>
            <a:endParaRPr lang="en-US" sz="1200" dirty="0"/>
          </a:p>
        </p:txBody>
      </p:sp>
      <p:sp>
        <p:nvSpPr>
          <p:cNvPr id="14" name="Callout: Line 13"/>
          <p:cNvSpPr/>
          <p:nvPr/>
        </p:nvSpPr>
        <p:spPr bwMode="auto">
          <a:xfrm>
            <a:off x="4625992" y="1803623"/>
            <a:ext cx="4427339" cy="269960"/>
          </a:xfrm>
          <a:prstGeom prst="borderCallout1">
            <a:avLst>
              <a:gd name="adj1" fmla="val 784"/>
              <a:gd name="adj2" fmla="val -16"/>
              <a:gd name="adj3" fmla="val -61578"/>
              <a:gd name="adj4" fmla="val -16034"/>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r>
              <a:rPr lang="en-US" sz="1200" dirty="0">
                <a:latin typeface="Segoe UI Light" panose="020B0502040204020203" pitchFamily="34" charset="0"/>
                <a:cs typeface="Segoe UI Light" panose="020B0502040204020203" pitchFamily="34" charset="0"/>
              </a:rPr>
              <a:t>Target Framework</a:t>
            </a:r>
            <a:endParaRPr lang="en-US" sz="1200" dirty="0"/>
          </a:p>
        </p:txBody>
      </p:sp>
      <p:sp>
        <p:nvSpPr>
          <p:cNvPr id="18" name="Callout: Line 17"/>
          <p:cNvSpPr/>
          <p:nvPr/>
        </p:nvSpPr>
        <p:spPr bwMode="auto">
          <a:xfrm>
            <a:off x="4625992" y="3105549"/>
            <a:ext cx="4427339" cy="269960"/>
          </a:xfrm>
          <a:prstGeom prst="borderCallout1">
            <a:avLst>
              <a:gd name="adj1" fmla="val 784"/>
              <a:gd name="adj2" fmla="val -16"/>
              <a:gd name="adj3" fmla="val -61578"/>
              <a:gd name="adj4" fmla="val -16034"/>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r>
              <a:rPr lang="en-US" sz="1200" dirty="0">
                <a:latin typeface="Segoe UI Light" panose="020B0502040204020203" pitchFamily="34" charset="0"/>
                <a:cs typeface="Segoe UI Light" panose="020B0502040204020203" pitchFamily="34" charset="0"/>
              </a:rPr>
              <a:t>Class library based on .NET Standard 2.0</a:t>
            </a:r>
            <a:endParaRPr lang="en-US" sz="1200" dirty="0"/>
          </a:p>
        </p:txBody>
      </p:sp>
    </p:spTree>
    <p:extLst>
      <p:ext uri="{BB962C8B-B14F-4D97-AF65-F5344CB8AC3E}">
        <p14:creationId xmlns:p14="http://schemas.microsoft.com/office/powerpoint/2010/main" val="3799986717"/>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bodyPr>
          <a:lstStyle/>
          <a:p>
            <a:r>
              <a:rPr lang="en-US" sz="3200" dirty="0">
                <a:solidFill>
                  <a:schemeClr val="accent2"/>
                </a:solidFill>
                <a:latin typeface="Segoe UI Light" pitchFamily="34" charset="0"/>
                <a:cs typeface="+mj-cs"/>
              </a:rPr>
              <a:t>Solutions</a:t>
            </a:r>
          </a:p>
        </p:txBody>
      </p:sp>
      <p:sp>
        <p:nvSpPr>
          <p:cNvPr id="4" name="Content Placeholder 3"/>
          <p:cNvSpPr>
            <a:spLocks noGrp="1"/>
          </p:cNvSpPr>
          <p:nvPr>
            <p:ph sz="half" idx="2"/>
          </p:nvPr>
        </p:nvSpPr>
        <p:spPr/>
        <p:txBody>
          <a:bodyPr/>
          <a:lstStyle/>
          <a:p>
            <a:pPr marL="0" indent="0">
              <a:buNone/>
            </a:pPr>
            <a:r>
              <a:rPr lang="en-US" sz="2000" dirty="0"/>
              <a:t>Create solution: </a:t>
            </a:r>
            <a:r>
              <a:rPr lang="en-US" sz="2000" dirty="0" err="1">
                <a:latin typeface="Lucida Console" panose="020B0609040504020204" pitchFamily="49" charset="0"/>
              </a:rPr>
              <a:t>dotnet</a:t>
            </a:r>
            <a:r>
              <a:rPr lang="en-US" sz="2000" dirty="0">
                <a:latin typeface="Lucida Console" panose="020B0609040504020204" pitchFamily="49" charset="0"/>
              </a:rPr>
              <a:t> new </a:t>
            </a:r>
            <a:r>
              <a:rPr lang="en-US" sz="2000" dirty="0" err="1">
                <a:latin typeface="Lucida Console" panose="020B0609040504020204" pitchFamily="49" charset="0"/>
              </a:rPr>
              <a:t>sln</a:t>
            </a:r>
            <a:endParaRPr lang="en-US" sz="2000" dirty="0">
              <a:latin typeface="Lucida Console" panose="020B0609040504020204" pitchFamily="49" charset="0"/>
            </a:endParaRPr>
          </a:p>
          <a:p>
            <a:pPr marL="0" indent="0">
              <a:buNone/>
            </a:pPr>
            <a:r>
              <a:rPr lang="en-US" sz="2000" dirty="0"/>
              <a:t>Add </a:t>
            </a:r>
            <a:r>
              <a:rPr lang="en-US" sz="2000" dirty="0" err="1"/>
              <a:t>proj</a:t>
            </a:r>
            <a:r>
              <a:rPr lang="en-US" sz="2000" dirty="0"/>
              <a:t>.: </a:t>
            </a:r>
            <a:r>
              <a:rPr lang="en-US" sz="2000" dirty="0" err="1">
                <a:latin typeface="Lucida Console" panose="020B0609040504020204" pitchFamily="49" charset="0"/>
              </a:rPr>
              <a:t>dotnet</a:t>
            </a:r>
            <a:r>
              <a:rPr lang="en-US" sz="2000" dirty="0">
                <a:latin typeface="Lucida Console" panose="020B0609040504020204" pitchFamily="49" charset="0"/>
              </a:rPr>
              <a:t> </a:t>
            </a:r>
            <a:r>
              <a:rPr lang="en-US" sz="2000" dirty="0" err="1">
                <a:latin typeface="Lucida Console" panose="020B0609040504020204" pitchFamily="49" charset="0"/>
              </a:rPr>
              <a:t>sln</a:t>
            </a:r>
            <a:r>
              <a:rPr lang="en-US" sz="2000" dirty="0">
                <a:latin typeface="Lucida Console" panose="020B0609040504020204" pitchFamily="49" charset="0"/>
              </a:rPr>
              <a:t> add …</a:t>
            </a:r>
          </a:p>
          <a:p>
            <a:pPr marL="0" indent="0">
              <a:buNone/>
            </a:pPr>
            <a:r>
              <a:rPr lang="en-US" sz="2000" dirty="0"/>
              <a:t>Create solution in VS2017</a:t>
            </a:r>
          </a:p>
          <a:p>
            <a:pPr marL="299957" lvl="1" indent="0">
              <a:buNone/>
            </a:pPr>
            <a:r>
              <a:rPr lang="en-US" sz="1200" dirty="0"/>
              <a:t>.NET Standard class library with Json.NET</a:t>
            </a:r>
          </a:p>
          <a:p>
            <a:pPr marL="299957" lvl="1" indent="0">
              <a:buNone/>
            </a:pPr>
            <a:r>
              <a:rPr lang="en-US" sz="1200" dirty="0"/>
              <a:t>.NET Framework console app with reference</a:t>
            </a:r>
          </a:p>
          <a:p>
            <a:pPr marL="0" indent="0">
              <a:buNone/>
            </a:pPr>
            <a:endParaRPr lang="en-US" sz="2000" dirty="0"/>
          </a:p>
          <a:p>
            <a:pPr marL="0" indent="0">
              <a:buNone/>
            </a:pPr>
            <a:r>
              <a:rPr lang="en-US" sz="2000" dirty="0"/>
              <a:t>Further readings</a:t>
            </a:r>
          </a:p>
          <a:p>
            <a:pPr marL="299957" lvl="1" indent="0">
              <a:buNone/>
            </a:pPr>
            <a:r>
              <a:rPr lang="en-US" sz="1200" dirty="0">
                <a:hlinkClick r:id="rId2"/>
              </a:rPr>
              <a:t>.NET Core Tools </a:t>
            </a:r>
            <a:r>
              <a:rPr lang="en-US" sz="1200" dirty="0" err="1">
                <a:hlinkClick r:id="rId2"/>
              </a:rPr>
              <a:t>MSBuild</a:t>
            </a:r>
            <a:endParaRPr lang="en-US" sz="1200" dirty="0"/>
          </a:p>
        </p:txBody>
      </p:sp>
      <p:sp>
        <p:nvSpPr>
          <p:cNvPr id="7" name="Text Placeholder 6"/>
          <p:cNvSpPr>
            <a:spLocks noGrp="1"/>
          </p:cNvSpPr>
          <p:nvPr>
            <p:ph type="body" sz="quarter" idx="10"/>
          </p:nvPr>
        </p:nvSpPr>
        <p:spPr/>
        <p:txBody>
          <a:bodyPr/>
          <a:lstStyle/>
          <a:p>
            <a:r>
              <a:rPr lang="en-US" dirty="0">
                <a:hlinkClick r:id="rId3"/>
              </a:rPr>
              <a:t>https://github.com/rstropek/Samples/tree/master/AspNetCore1Workshop/25-project-references</a:t>
            </a:r>
            <a:r>
              <a:rPr lang="en-US" dirty="0"/>
              <a:t> </a:t>
            </a:r>
          </a:p>
        </p:txBody>
      </p:sp>
    </p:spTree>
    <p:extLst>
      <p:ext uri="{BB962C8B-B14F-4D97-AF65-F5344CB8AC3E}">
        <p14:creationId xmlns:p14="http://schemas.microsoft.com/office/powerpoint/2010/main" val="24768395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bodyPr>
          <a:lstStyle/>
          <a:p>
            <a:r>
              <a:rPr lang="en-US" sz="3200" dirty="0">
                <a:solidFill>
                  <a:schemeClr val="accent2"/>
                </a:solidFill>
                <a:latin typeface="Segoe UI Light" pitchFamily="34" charset="0"/>
                <a:cs typeface="+mj-cs"/>
              </a:rPr>
              <a:t>Cross-platform</a:t>
            </a:r>
          </a:p>
        </p:txBody>
      </p:sp>
      <p:sp>
        <p:nvSpPr>
          <p:cNvPr id="4" name="Content Placeholder 3"/>
          <p:cNvSpPr>
            <a:spLocks noGrp="1"/>
          </p:cNvSpPr>
          <p:nvPr>
            <p:ph sz="half" idx="2"/>
          </p:nvPr>
        </p:nvSpPr>
        <p:spPr/>
        <p:txBody>
          <a:bodyPr/>
          <a:lstStyle/>
          <a:p>
            <a:pPr marL="0" indent="0">
              <a:buNone/>
            </a:pPr>
            <a:r>
              <a:rPr lang="en-US" sz="2400" dirty="0"/>
              <a:t>Run app on Linux using Docker</a:t>
            </a:r>
          </a:p>
          <a:p>
            <a:pPr marL="0" indent="0">
              <a:buNone/>
            </a:pPr>
            <a:r>
              <a:rPr lang="en-US" sz="2400" dirty="0" err="1">
                <a:latin typeface="Lucida Console" panose="020B0609040504020204" pitchFamily="49" charset="0"/>
              </a:rPr>
              <a:t>microsoft</a:t>
            </a:r>
            <a:r>
              <a:rPr lang="en-US" sz="2400" dirty="0">
                <a:latin typeface="Lucida Console" panose="020B0609040504020204" pitchFamily="49" charset="0"/>
              </a:rPr>
              <a:t>/</a:t>
            </a:r>
            <a:r>
              <a:rPr lang="en-US" sz="2400" dirty="0" err="1">
                <a:latin typeface="Lucida Console" panose="020B0609040504020204" pitchFamily="49" charset="0"/>
              </a:rPr>
              <a:t>dotnet</a:t>
            </a:r>
            <a:r>
              <a:rPr lang="en-US" sz="2400" dirty="0">
                <a:latin typeface="Lucida Console" panose="020B0609040504020204" pitchFamily="49" charset="0"/>
              </a:rPr>
              <a:t> </a:t>
            </a:r>
            <a:r>
              <a:rPr lang="en-US" sz="2400" dirty="0"/>
              <a:t>images</a:t>
            </a:r>
          </a:p>
          <a:p>
            <a:pPr marL="0" indent="0">
              <a:buNone/>
            </a:pPr>
            <a:r>
              <a:rPr lang="en-US" sz="2400" dirty="0"/>
              <a:t>Multi-step build</a:t>
            </a:r>
          </a:p>
          <a:p>
            <a:pPr marL="0" indent="0">
              <a:buNone/>
            </a:pPr>
            <a:r>
              <a:rPr lang="en-US" sz="2400" dirty="0"/>
              <a:t>Docker support in VS2017</a:t>
            </a:r>
          </a:p>
        </p:txBody>
      </p:sp>
      <p:sp>
        <p:nvSpPr>
          <p:cNvPr id="7" name="Text Placeholder 6"/>
          <p:cNvSpPr>
            <a:spLocks noGrp="1"/>
          </p:cNvSpPr>
          <p:nvPr>
            <p:ph type="body" sz="quarter" idx="10"/>
          </p:nvPr>
        </p:nvSpPr>
        <p:spPr/>
        <p:txBody>
          <a:bodyPr/>
          <a:lstStyle/>
          <a:p>
            <a:r>
              <a:rPr lang="en-US" dirty="0"/>
              <a:t>See also </a:t>
            </a:r>
            <a:r>
              <a:rPr lang="en-US" dirty="0">
                <a:hlinkClick r:id="rId2"/>
              </a:rPr>
              <a:t>https://github.com/dotnet/dotnet-docker-samples</a:t>
            </a:r>
            <a:r>
              <a:rPr lang="en-US" dirty="0"/>
              <a:t> </a:t>
            </a:r>
          </a:p>
        </p:txBody>
      </p:sp>
    </p:spTree>
    <p:extLst>
      <p:ext uri="{BB962C8B-B14F-4D97-AF65-F5344CB8AC3E}">
        <p14:creationId xmlns:p14="http://schemas.microsoft.com/office/powerpoint/2010/main" val="2252426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are Microservices?</a:t>
            </a:r>
          </a:p>
        </p:txBody>
      </p:sp>
      <p:sp>
        <p:nvSpPr>
          <p:cNvPr id="5" name="Content Placeholder 4"/>
          <p:cNvSpPr>
            <a:spLocks noGrp="1"/>
          </p:cNvSpPr>
          <p:nvPr>
            <p:ph sz="quarter" idx="12"/>
          </p:nvPr>
        </p:nvSpPr>
        <p:spPr/>
        <p:txBody>
          <a:bodyPr/>
          <a:lstStyle/>
          <a:p>
            <a:r>
              <a:rPr lang="en-US" dirty="0"/>
              <a:t>Small, autonomous services working together</a:t>
            </a:r>
          </a:p>
          <a:p>
            <a:pPr lvl="1"/>
            <a:r>
              <a:rPr lang="en-US" dirty="0">
                <a:hlinkClick r:id="rId2" tooltip="Wikipedia"/>
              </a:rPr>
              <a:t>Single responsibility principle</a:t>
            </a:r>
            <a:r>
              <a:rPr lang="en-US" dirty="0"/>
              <a:t> applied to </a:t>
            </a:r>
            <a:r>
              <a:rPr lang="en-US" dirty="0">
                <a:hlinkClick r:id="rId3" tooltip="Wikipedia"/>
              </a:rPr>
              <a:t>SOA</a:t>
            </a:r>
            <a:endParaRPr lang="en-US" dirty="0"/>
          </a:p>
          <a:p>
            <a:pPr lvl="1"/>
            <a:r>
              <a:rPr lang="en-US" dirty="0"/>
              <a:t>See also concept of </a:t>
            </a:r>
            <a:r>
              <a:rPr lang="en-US" dirty="0">
                <a:hlinkClick r:id="rId4"/>
              </a:rPr>
              <a:t>Bounded Context</a:t>
            </a:r>
            <a:endParaRPr lang="en-US" dirty="0"/>
          </a:p>
          <a:p>
            <a:pPr>
              <a:spcBef>
                <a:spcPts val="1200"/>
              </a:spcBef>
            </a:pPr>
            <a:r>
              <a:rPr lang="en-US" dirty="0"/>
              <a:t>Best used with </a:t>
            </a:r>
            <a:r>
              <a:rPr lang="en-US" dirty="0">
                <a:hlinkClick r:id="rId5"/>
              </a:rPr>
              <a:t>DevOps</a:t>
            </a:r>
            <a:r>
              <a:rPr lang="en-US" dirty="0"/>
              <a:t> and continuous deployment</a:t>
            </a:r>
          </a:p>
          <a:p>
            <a:pPr lvl="1"/>
            <a:r>
              <a:rPr lang="en-US" dirty="0"/>
              <a:t>Enhance cohesion, decrease coupling, enable incremental evolvement</a:t>
            </a:r>
          </a:p>
          <a:p>
            <a:pPr>
              <a:spcBef>
                <a:spcPts val="1200"/>
              </a:spcBef>
            </a:pPr>
            <a:r>
              <a:rPr lang="en-US" dirty="0"/>
              <a:t>How small are Microservices?</a:t>
            </a:r>
          </a:p>
          <a:p>
            <a:pPr lvl="1"/>
            <a:r>
              <a:rPr lang="en-US" dirty="0"/>
              <a:t>It depends (e.g. team structure, DevOps maturity, etc.)</a:t>
            </a:r>
          </a:p>
          <a:p>
            <a:pPr lvl="1"/>
            <a:r>
              <a:rPr lang="en-US" dirty="0"/>
              <a:t>“… one agile team can build and run it”, “… can be rebuilt by a small team in two weeks”</a:t>
            </a:r>
          </a:p>
          <a:p>
            <a:pPr lvl="1"/>
            <a:r>
              <a:rPr lang="en-US" dirty="0"/>
              <a:t>Find an individual balance</a:t>
            </a:r>
          </a:p>
          <a:p>
            <a:pPr>
              <a:spcBef>
                <a:spcPts val="1200"/>
              </a:spcBef>
            </a:pPr>
            <a:r>
              <a:rPr lang="en-US" dirty="0"/>
              <a:t>Autonomous = deploy changes without affecting others</a:t>
            </a:r>
          </a:p>
          <a:p>
            <a:pPr lvl="1"/>
            <a:r>
              <a:rPr lang="en-US" dirty="0"/>
              <a:t>Technology- and platform-agnostic APIs</a:t>
            </a:r>
          </a:p>
        </p:txBody>
      </p:sp>
      <p:sp>
        <p:nvSpPr>
          <p:cNvPr id="6" name="Text Placeholder 5"/>
          <p:cNvSpPr>
            <a:spLocks noGrp="1"/>
          </p:cNvSpPr>
          <p:nvPr>
            <p:ph type="body" sz="quarter" idx="23"/>
          </p:nvPr>
        </p:nvSpPr>
        <p:spPr/>
        <p:txBody>
          <a:bodyPr/>
          <a:lstStyle/>
          <a:p>
            <a:r>
              <a:rPr lang="en-US" dirty="0"/>
              <a:t>See also </a:t>
            </a:r>
            <a:r>
              <a:rPr lang="en-US" dirty="0">
                <a:hlinkClick r:id="rId6"/>
              </a:rPr>
              <a:t>https://en.wikipedia.org/wiki/Microservices</a:t>
            </a:r>
            <a:endParaRPr lang="en-US" dirty="0"/>
          </a:p>
        </p:txBody>
      </p:sp>
    </p:spTree>
    <p:extLst>
      <p:ext uri="{BB962C8B-B14F-4D97-AF65-F5344CB8AC3E}">
        <p14:creationId xmlns:p14="http://schemas.microsoft.com/office/powerpoint/2010/main" val="1741229460"/>
      </p:ext>
    </p:extLst>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.NET CLI</a:t>
            </a:r>
          </a:p>
        </p:txBody>
      </p:sp>
      <p:sp>
        <p:nvSpPr>
          <p:cNvPr id="4" name="Text Placeholder 3">
            <a:extLst>
              <a:ext uri="{FF2B5EF4-FFF2-40B4-BE49-F238E27FC236}">
                <a16:creationId xmlns:a16="http://schemas.microsoft.com/office/drawing/2014/main" id="{6C614841-123C-4E2A-B629-D6F9961A5B6D}"/>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87452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 Core CLI</a:t>
            </a:r>
          </a:p>
        </p:txBody>
      </p:sp>
      <p:sp>
        <p:nvSpPr>
          <p:cNvPr id="5" name="Content Placeholder 4"/>
          <p:cNvSpPr>
            <a:spLocks noGrp="1"/>
          </p:cNvSpPr>
          <p:nvPr>
            <p:ph sz="quarter" idx="12"/>
          </p:nvPr>
        </p:nvSpPr>
        <p:spPr/>
        <p:txBody>
          <a:bodyPr/>
          <a:lstStyle/>
          <a:p>
            <a:r>
              <a:rPr lang="en-US" dirty="0" err="1">
                <a:latin typeface="Lucida Console" panose="020B0609040504020204" pitchFamily="49" charset="0"/>
              </a:rPr>
              <a:t>dotnet</a:t>
            </a:r>
            <a:r>
              <a:rPr lang="en-US" dirty="0"/>
              <a:t> command</a:t>
            </a:r>
          </a:p>
          <a:p>
            <a:pPr lvl="1"/>
            <a:r>
              <a:rPr lang="en-US" dirty="0">
                <a:latin typeface="Lucida Console" panose="020B0609040504020204" pitchFamily="49" charset="0"/>
              </a:rPr>
              <a:t>new</a:t>
            </a:r>
            <a:r>
              <a:rPr lang="en-US" dirty="0"/>
              <a:t> – create project</a:t>
            </a:r>
          </a:p>
          <a:p>
            <a:pPr lvl="1"/>
            <a:r>
              <a:rPr lang="en-US" dirty="0">
                <a:latin typeface="Lucida Console" panose="020B0609040504020204" pitchFamily="49" charset="0"/>
              </a:rPr>
              <a:t>migrate</a:t>
            </a:r>
            <a:r>
              <a:rPr lang="en-US" dirty="0"/>
              <a:t> –</a:t>
            </a:r>
            <a:r>
              <a:rPr lang="en-US" i="1" dirty="0" err="1"/>
              <a:t>project.json</a:t>
            </a:r>
            <a:r>
              <a:rPr lang="en-US" i="1" dirty="0"/>
              <a:t> </a:t>
            </a:r>
            <a:r>
              <a:rPr lang="en-US" i="1" dirty="0">
                <a:sym typeface="Wingdings" panose="05000000000000000000" pitchFamily="2" charset="2"/>
              </a:rPr>
              <a:t> .</a:t>
            </a:r>
            <a:r>
              <a:rPr lang="en-US" i="1" dirty="0" err="1">
                <a:sym typeface="Wingdings" panose="05000000000000000000" pitchFamily="2" charset="2"/>
              </a:rPr>
              <a:t>csproj</a:t>
            </a:r>
            <a:endParaRPr lang="en-US" dirty="0"/>
          </a:p>
          <a:p>
            <a:pPr lvl="1"/>
            <a:r>
              <a:rPr lang="en-US" dirty="0">
                <a:latin typeface="Lucida Console" panose="020B0609040504020204" pitchFamily="49" charset="0"/>
              </a:rPr>
              <a:t>restore</a:t>
            </a:r>
            <a:r>
              <a:rPr lang="en-US" dirty="0"/>
              <a:t> – restore dependencies</a:t>
            </a:r>
          </a:p>
          <a:p>
            <a:pPr lvl="1"/>
            <a:r>
              <a:rPr lang="en-US" dirty="0">
                <a:latin typeface="Lucida Console" panose="020B0609040504020204" pitchFamily="49" charset="0"/>
              </a:rPr>
              <a:t>run</a:t>
            </a:r>
            <a:r>
              <a:rPr lang="en-US" dirty="0"/>
              <a:t> – run source code without explicit compile</a:t>
            </a:r>
          </a:p>
          <a:p>
            <a:pPr lvl="1"/>
            <a:r>
              <a:rPr lang="en-US" dirty="0">
                <a:latin typeface="Lucida Console" panose="020B0609040504020204" pitchFamily="49" charset="0"/>
              </a:rPr>
              <a:t>build</a:t>
            </a:r>
            <a:r>
              <a:rPr lang="en-US" dirty="0"/>
              <a:t> – builds project and dependencies</a:t>
            </a:r>
          </a:p>
          <a:p>
            <a:pPr lvl="1"/>
            <a:r>
              <a:rPr lang="en-US" dirty="0">
                <a:latin typeface="Lucida Console" panose="020B0609040504020204" pitchFamily="49" charset="0"/>
              </a:rPr>
              <a:t>test</a:t>
            </a:r>
            <a:r>
              <a:rPr lang="en-US" dirty="0"/>
              <a:t> – runs unit tests</a:t>
            </a:r>
          </a:p>
          <a:p>
            <a:pPr lvl="1"/>
            <a:r>
              <a:rPr lang="en-US" dirty="0">
                <a:latin typeface="Lucida Console" panose="020B0609040504020204" pitchFamily="49" charset="0"/>
              </a:rPr>
              <a:t>pack</a:t>
            </a:r>
            <a:r>
              <a:rPr lang="en-US" dirty="0"/>
              <a:t> – packs code into a NuGet package</a:t>
            </a:r>
          </a:p>
          <a:p>
            <a:pPr lvl="1"/>
            <a:r>
              <a:rPr lang="en-US" dirty="0">
                <a:latin typeface="Lucida Console" panose="020B0609040504020204" pitchFamily="49" charset="0"/>
              </a:rPr>
              <a:t>publish</a:t>
            </a:r>
            <a:r>
              <a:rPr lang="en-US" dirty="0"/>
              <a:t> – packs the app and dependencies for publishing</a:t>
            </a:r>
          </a:p>
          <a:p>
            <a:pPr lvl="1"/>
            <a:endParaRPr lang="en-US" dirty="0"/>
          </a:p>
        </p:txBody>
      </p:sp>
      <p:sp>
        <p:nvSpPr>
          <p:cNvPr id="6" name="Text Placeholder 5"/>
          <p:cNvSpPr>
            <a:spLocks noGrp="1"/>
          </p:cNvSpPr>
          <p:nvPr>
            <p:ph type="body" sz="quarter" idx="23"/>
          </p:nvPr>
        </p:nvSpPr>
        <p:spPr/>
        <p:txBody>
          <a:bodyPr/>
          <a:lstStyle/>
          <a:p>
            <a:r>
              <a:rPr lang="en-US" dirty="0">
                <a:hlinkClick r:id="rId2"/>
              </a:rPr>
              <a:t>https://docs.microsoft.com/en-us/dotnet/core/tools/index?tabs=netcore2x</a:t>
            </a:r>
            <a:endParaRPr lang="en-US" dirty="0"/>
          </a:p>
        </p:txBody>
      </p:sp>
    </p:spTree>
    <p:extLst>
      <p:ext uri="{BB962C8B-B14F-4D97-AF65-F5344CB8AC3E}">
        <p14:creationId xmlns:p14="http://schemas.microsoft.com/office/powerpoint/2010/main" val="1789380917"/>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latin typeface="Lucida Console" panose="020B0609040504020204" pitchFamily="49" charset="0"/>
              </a:rPr>
              <a:t>dotnet</a:t>
            </a:r>
            <a:r>
              <a:rPr lang="en-US" dirty="0">
                <a:latin typeface="Lucida Console" panose="020B0609040504020204" pitchFamily="49" charset="0"/>
              </a:rPr>
              <a:t> run</a:t>
            </a:r>
          </a:p>
        </p:txBody>
      </p:sp>
      <p:sp>
        <p:nvSpPr>
          <p:cNvPr id="5" name="Content Placeholder 4"/>
          <p:cNvSpPr>
            <a:spLocks noGrp="1"/>
          </p:cNvSpPr>
          <p:nvPr>
            <p:ph sz="quarter" idx="12"/>
          </p:nvPr>
        </p:nvSpPr>
        <p:spPr/>
        <p:txBody>
          <a:bodyPr/>
          <a:lstStyle/>
          <a:p>
            <a:r>
              <a:rPr lang="en-US" dirty="0"/>
              <a:t>Run application from the source code </a:t>
            </a:r>
          </a:p>
          <a:p>
            <a:pPr lvl="1"/>
            <a:r>
              <a:rPr lang="en-US" dirty="0"/>
              <a:t>Use </a:t>
            </a:r>
            <a:r>
              <a:rPr lang="en-US" dirty="0" err="1">
                <a:latin typeface="Lucida Console" panose="020B0609040504020204" pitchFamily="49" charset="0"/>
              </a:rPr>
              <a:t>dotnet</a:t>
            </a:r>
            <a:r>
              <a:rPr lang="en-US" dirty="0"/>
              <a:t> without any command to run a built DLL</a:t>
            </a:r>
          </a:p>
          <a:p>
            <a:r>
              <a:rPr lang="en-US" dirty="0"/>
              <a:t>Uses </a:t>
            </a:r>
            <a:r>
              <a:rPr lang="en-US" dirty="0" err="1">
                <a:latin typeface="Lucida Console" panose="020B0609040504020204" pitchFamily="49" charset="0"/>
              </a:rPr>
              <a:t>dotnet</a:t>
            </a:r>
            <a:r>
              <a:rPr lang="en-US" dirty="0">
                <a:latin typeface="Lucida Console" panose="020B0609040504020204" pitchFamily="49" charset="0"/>
              </a:rPr>
              <a:t> build</a:t>
            </a:r>
            <a:r>
              <a:rPr lang="en-US" dirty="0"/>
              <a:t> in the background</a:t>
            </a:r>
          </a:p>
          <a:p>
            <a:r>
              <a:rPr lang="en-US" dirty="0"/>
              <a:t>Important parameters</a:t>
            </a:r>
          </a:p>
          <a:p>
            <a:pPr lvl="1"/>
            <a:r>
              <a:rPr lang="en-US" dirty="0">
                <a:latin typeface="Lucida Console" panose="020B0609040504020204" pitchFamily="49" charset="0"/>
              </a:rPr>
              <a:t>--framework</a:t>
            </a:r>
          </a:p>
          <a:p>
            <a:pPr lvl="1"/>
            <a:r>
              <a:rPr lang="en-US" dirty="0">
                <a:latin typeface="Lucida Console" panose="020B0609040504020204" pitchFamily="49" charset="0"/>
              </a:rPr>
              <a:t>--configuration &lt;</a:t>
            </a:r>
            <a:r>
              <a:rPr lang="en-US" dirty="0" err="1">
                <a:latin typeface="Lucida Console" panose="020B0609040504020204" pitchFamily="49" charset="0"/>
              </a:rPr>
              <a:t>Debug|Release</a:t>
            </a:r>
            <a:r>
              <a:rPr lang="en-US" dirty="0">
                <a:latin typeface="Lucida Console" panose="020B0609040504020204" pitchFamily="49" charset="0"/>
              </a:rPr>
              <a:t>&gt;</a:t>
            </a:r>
          </a:p>
          <a:p>
            <a:endParaRPr lang="en-US" dirty="0"/>
          </a:p>
        </p:txBody>
      </p:sp>
      <p:sp>
        <p:nvSpPr>
          <p:cNvPr id="6" name="Text Placeholder 5"/>
          <p:cNvSpPr>
            <a:spLocks noGrp="1"/>
          </p:cNvSpPr>
          <p:nvPr>
            <p:ph type="body" sz="quarter" idx="23"/>
          </p:nvPr>
        </p:nvSpPr>
        <p:spPr/>
        <p:txBody>
          <a:bodyPr/>
          <a:lstStyle/>
          <a:p>
            <a:r>
              <a:rPr lang="en-US" dirty="0">
                <a:hlinkClick r:id="rId2"/>
              </a:rPr>
              <a:t>https://docs.microsoft.com/en-us/dotnet/articles/core/preview3/tools/dotnet-run</a:t>
            </a:r>
            <a:r>
              <a:rPr lang="en-US" dirty="0"/>
              <a:t> </a:t>
            </a:r>
          </a:p>
        </p:txBody>
      </p:sp>
    </p:spTree>
    <p:extLst>
      <p:ext uri="{BB962C8B-B14F-4D97-AF65-F5344CB8AC3E}">
        <p14:creationId xmlns:p14="http://schemas.microsoft.com/office/powerpoint/2010/main" val="2414241898"/>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Deployment (</a:t>
            </a:r>
            <a:r>
              <a:rPr lang="en-US" dirty="0" err="1">
                <a:latin typeface="Lucida Console" panose="020B0609040504020204" pitchFamily="49" charset="0"/>
              </a:rPr>
              <a:t>dotnet</a:t>
            </a:r>
            <a:r>
              <a:rPr lang="en-US" dirty="0">
                <a:latin typeface="Lucida Console" panose="020B0609040504020204" pitchFamily="49" charset="0"/>
              </a:rPr>
              <a:t> publish</a:t>
            </a:r>
            <a:r>
              <a:rPr lang="en-US" dirty="0"/>
              <a:t>)</a:t>
            </a:r>
            <a:endParaRPr lang="en-US" dirty="0">
              <a:latin typeface="Lucida Console" panose="020B0609040504020204" pitchFamily="49" charset="0"/>
            </a:endParaRPr>
          </a:p>
        </p:txBody>
      </p:sp>
      <p:sp>
        <p:nvSpPr>
          <p:cNvPr id="5" name="Content Placeholder 4"/>
          <p:cNvSpPr>
            <a:spLocks noGrp="1"/>
          </p:cNvSpPr>
          <p:nvPr>
            <p:ph sz="quarter" idx="12"/>
          </p:nvPr>
        </p:nvSpPr>
        <p:spPr/>
        <p:txBody>
          <a:bodyPr/>
          <a:lstStyle/>
          <a:p>
            <a:r>
              <a:rPr lang="en-US" dirty="0"/>
              <a:t>Framework-dependent deployment</a:t>
            </a:r>
          </a:p>
          <a:p>
            <a:pPr lvl="1"/>
            <a:r>
              <a:rPr lang="en-US" dirty="0"/>
              <a:t>Shared system-wide version of .NET Core must be present on target system</a:t>
            </a:r>
          </a:p>
          <a:p>
            <a:pPr lvl="1"/>
            <a:r>
              <a:rPr lang="en-US" dirty="0"/>
              <a:t>DLLs are launched using </a:t>
            </a:r>
            <a:r>
              <a:rPr lang="en-US" dirty="0" err="1">
                <a:latin typeface="Lucida Console" panose="020B0609040504020204" pitchFamily="49" charset="0"/>
              </a:rPr>
              <a:t>dotnet</a:t>
            </a:r>
            <a:endParaRPr lang="en-US" dirty="0">
              <a:latin typeface="Lucida Console" panose="020B0609040504020204" pitchFamily="49" charset="0"/>
            </a:endParaRPr>
          </a:p>
          <a:p>
            <a:pPr lvl="1"/>
            <a:r>
              <a:rPr lang="en-US" dirty="0"/>
              <a:t>DLLs are portable</a:t>
            </a:r>
          </a:p>
          <a:p>
            <a:r>
              <a:rPr lang="en-US" dirty="0"/>
              <a:t>Self-contained deployment</a:t>
            </a:r>
          </a:p>
          <a:p>
            <a:pPr lvl="1"/>
            <a:r>
              <a:rPr lang="en-US" dirty="0"/>
              <a:t>No prerequisites on target system necessary</a:t>
            </a:r>
          </a:p>
          <a:p>
            <a:pPr lvl="1"/>
            <a:r>
              <a:rPr lang="en-US" dirty="0"/>
              <a:t>Does </a:t>
            </a:r>
            <a:r>
              <a:rPr lang="en-US" i="1" dirty="0"/>
              <a:t>not</a:t>
            </a:r>
            <a:r>
              <a:rPr lang="en-US" dirty="0"/>
              <a:t> contain </a:t>
            </a:r>
            <a:r>
              <a:rPr lang="en-US" dirty="0">
                <a:hlinkClick r:id="rId2"/>
              </a:rPr>
              <a:t>native prerequisites</a:t>
            </a:r>
            <a:endParaRPr lang="en-US" dirty="0"/>
          </a:p>
          <a:p>
            <a:pPr lvl="1"/>
            <a:r>
              <a:rPr lang="en-US" dirty="0"/>
              <a:t>Results in an platform-specific executable</a:t>
            </a:r>
          </a:p>
          <a:p>
            <a:r>
              <a:rPr lang="en-US" dirty="0"/>
              <a:t>Optional: Use </a:t>
            </a:r>
            <a:r>
              <a:rPr lang="en-US" dirty="0" err="1">
                <a:hlinkClick r:id="rId3"/>
              </a:rPr>
              <a:t>CrossGen</a:t>
            </a:r>
            <a:r>
              <a:rPr lang="en-US" dirty="0"/>
              <a:t> for native image generation</a:t>
            </a:r>
          </a:p>
          <a:p>
            <a:pPr lvl="1"/>
            <a:endParaRPr lang="en-US" dirty="0"/>
          </a:p>
        </p:txBody>
      </p:sp>
      <p:sp>
        <p:nvSpPr>
          <p:cNvPr id="6" name="Text Placeholder 5"/>
          <p:cNvSpPr>
            <a:spLocks noGrp="1"/>
          </p:cNvSpPr>
          <p:nvPr>
            <p:ph type="body" sz="quarter" idx="23"/>
          </p:nvPr>
        </p:nvSpPr>
        <p:spPr/>
        <p:txBody>
          <a:bodyPr/>
          <a:lstStyle/>
          <a:p>
            <a:r>
              <a:rPr lang="en-US" dirty="0">
                <a:hlinkClick r:id="rId4"/>
              </a:rPr>
              <a:t>https://docs.microsoft.com/en-us/dotnet/core/deploying/</a:t>
            </a:r>
            <a:r>
              <a:rPr lang="en-US" dirty="0"/>
              <a:t> </a:t>
            </a:r>
          </a:p>
        </p:txBody>
      </p:sp>
    </p:spTree>
    <p:extLst>
      <p:ext uri="{BB962C8B-B14F-4D97-AF65-F5344CB8AC3E}">
        <p14:creationId xmlns:p14="http://schemas.microsoft.com/office/powerpoint/2010/main" val="846160612"/>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Self-contained Deployment</a:t>
            </a:r>
          </a:p>
        </p:txBody>
      </p:sp>
      <p:sp>
        <p:nvSpPr>
          <p:cNvPr id="4" name="Content Placeholder 3"/>
          <p:cNvSpPr>
            <a:spLocks noGrp="1"/>
          </p:cNvSpPr>
          <p:nvPr>
            <p:ph sz="half" idx="2"/>
          </p:nvPr>
        </p:nvSpPr>
        <p:spPr/>
        <p:txBody>
          <a:bodyPr/>
          <a:lstStyle/>
          <a:p>
            <a:pPr marL="0" indent="0">
              <a:buNone/>
            </a:pPr>
            <a:r>
              <a:rPr lang="en-US" sz="2800" dirty="0"/>
              <a:t>Create self-contained sample</a:t>
            </a:r>
          </a:p>
          <a:p>
            <a:pPr marL="299957" lvl="1" indent="0">
              <a:buNone/>
            </a:pPr>
            <a:r>
              <a:rPr lang="en-US" sz="1600" dirty="0"/>
              <a:t>See following slides</a:t>
            </a:r>
          </a:p>
          <a:p>
            <a:pPr marL="0" indent="0">
              <a:buNone/>
            </a:pPr>
            <a:r>
              <a:rPr lang="en-US" sz="2800" dirty="0"/>
              <a:t>Build and publish SCD</a:t>
            </a:r>
          </a:p>
          <a:p>
            <a:pPr marL="299957" lvl="1" indent="0">
              <a:buNone/>
            </a:pPr>
            <a:r>
              <a:rPr lang="en-US" sz="1200" dirty="0" err="1">
                <a:latin typeface="Lucida Console" panose="020B0609040504020204" pitchFamily="49" charset="0"/>
              </a:rPr>
              <a:t>dotnet</a:t>
            </a:r>
            <a:r>
              <a:rPr lang="en-US" sz="1200" dirty="0">
                <a:latin typeface="Lucida Console" panose="020B0609040504020204" pitchFamily="49" charset="0"/>
              </a:rPr>
              <a:t> publish -c release</a:t>
            </a:r>
          </a:p>
          <a:p>
            <a:pPr marL="299957" lvl="1" indent="0">
              <a:buNone/>
            </a:pPr>
            <a:r>
              <a:rPr lang="en-US" sz="1200" dirty="0" err="1">
                <a:latin typeface="Lucida Console" panose="020B0609040504020204" pitchFamily="49" charset="0"/>
              </a:rPr>
              <a:t>dotnet</a:t>
            </a:r>
            <a:r>
              <a:rPr lang="en-US" sz="1200" dirty="0">
                <a:latin typeface="Lucida Console" panose="020B0609040504020204" pitchFamily="49" charset="0"/>
              </a:rPr>
              <a:t> publish -c release -r win-x64</a:t>
            </a:r>
          </a:p>
          <a:p>
            <a:pPr marL="299957" lvl="1" indent="0">
              <a:buNone/>
            </a:pPr>
            <a:r>
              <a:rPr lang="en-US" sz="1200" dirty="0" err="1">
                <a:latin typeface="Lucida Console" panose="020B0609040504020204" pitchFamily="49" charset="0"/>
              </a:rPr>
              <a:t>dotnet</a:t>
            </a:r>
            <a:r>
              <a:rPr lang="en-US" sz="1200" dirty="0">
                <a:latin typeface="Lucida Console" panose="020B0609040504020204" pitchFamily="49" charset="0"/>
              </a:rPr>
              <a:t> publish -c release -r linux-x64</a:t>
            </a:r>
            <a:endParaRPr lang="en-US" sz="1600" dirty="0">
              <a:latin typeface="Lucida Console" panose="020B0609040504020204" pitchFamily="49" charset="0"/>
            </a:endParaRPr>
          </a:p>
        </p:txBody>
      </p:sp>
      <p:sp>
        <p:nvSpPr>
          <p:cNvPr id="7" name="Text Placeholder 6"/>
          <p:cNvSpPr>
            <a:spLocks noGrp="1"/>
          </p:cNvSpPr>
          <p:nvPr>
            <p:ph type="body" sz="quarter" idx="10"/>
          </p:nvPr>
        </p:nvSpPr>
        <p:spPr/>
        <p:txBody>
          <a:bodyPr/>
          <a:lstStyle/>
          <a:p>
            <a:r>
              <a:rPr lang="en-US" dirty="0">
                <a:hlinkClick r:id="rId2"/>
              </a:rPr>
              <a:t>https://github.com/rstropek/Samples/tree/master/AspNetCore1Workshop/27-self-contained</a:t>
            </a:r>
            <a:r>
              <a:rPr lang="en-US" dirty="0"/>
              <a:t> </a:t>
            </a:r>
          </a:p>
        </p:txBody>
      </p:sp>
      <p:sp>
        <p:nvSpPr>
          <p:cNvPr id="5" name="Callout: Line 4"/>
          <p:cNvSpPr/>
          <p:nvPr/>
        </p:nvSpPr>
        <p:spPr bwMode="auto">
          <a:xfrm>
            <a:off x="6245750" y="3757443"/>
            <a:ext cx="2429637" cy="485927"/>
          </a:xfrm>
          <a:prstGeom prst="borderCallout1">
            <a:avLst>
              <a:gd name="adj1" fmla="val 784"/>
              <a:gd name="adj2" fmla="val -16"/>
              <a:gd name="adj3" fmla="val -180718"/>
              <a:gd name="adj4" fmla="val -17887"/>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r>
              <a:rPr lang="en-US" sz="1200" dirty="0">
                <a:latin typeface="Segoe UI Light" panose="020B0502040204020203" pitchFamily="34" charset="0"/>
                <a:cs typeface="Segoe UI Light" panose="020B0502040204020203" pitchFamily="34" charset="0"/>
              </a:rPr>
              <a:t>Release instead of debug version</a:t>
            </a:r>
            <a:br>
              <a:rPr lang="en-US" sz="1200" dirty="0">
                <a:latin typeface="Segoe UI Light" panose="020B0502040204020203" pitchFamily="34" charset="0"/>
                <a:cs typeface="Segoe UI Light" panose="020B0502040204020203" pitchFamily="34" charset="0"/>
              </a:rPr>
            </a:br>
            <a:r>
              <a:rPr lang="en-US" sz="1200" dirty="0">
                <a:latin typeface="Segoe UI Light" panose="020B0502040204020203" pitchFamily="34" charset="0"/>
                <a:cs typeface="Segoe UI Light" panose="020B0502040204020203" pitchFamily="34" charset="0"/>
              </a:rPr>
              <a:t>(need not ship PDBs)</a:t>
            </a:r>
            <a:endParaRPr lang="en-US" sz="1200" dirty="0"/>
          </a:p>
        </p:txBody>
      </p:sp>
      <p:sp>
        <p:nvSpPr>
          <p:cNvPr id="6" name="Callout: Line 5"/>
          <p:cNvSpPr/>
          <p:nvPr/>
        </p:nvSpPr>
        <p:spPr bwMode="auto">
          <a:xfrm>
            <a:off x="6245750" y="3113799"/>
            <a:ext cx="2429637" cy="485927"/>
          </a:xfrm>
          <a:prstGeom prst="borderCallout1">
            <a:avLst>
              <a:gd name="adj1" fmla="val 784"/>
              <a:gd name="adj2" fmla="val -16"/>
              <a:gd name="adj3" fmla="val -55015"/>
              <a:gd name="adj4" fmla="val 32394"/>
            </a:avLst>
          </a:prstGeom>
          <a:solidFill>
            <a:schemeClr val="bg1">
              <a:lumMod val="85000"/>
            </a:schemeClr>
          </a:solidFill>
          <a:ln w="9525" cap="flat" cmpd="sng" algn="ctr">
            <a:solidFill>
              <a:schemeClr val="tx1"/>
            </a:solidFill>
            <a:prstDash val="solid"/>
            <a:round/>
            <a:headEnd type="none" w="med" len="med"/>
            <a:tailEnd type="none" w="med" len="med"/>
          </a:ln>
          <a:effectLst/>
          <a:extLst/>
        </p:spPr>
        <p:txBody>
          <a:bodyPr vert="horz" wrap="square" lIns="68562" tIns="34281" rIns="68562" bIns="34281" numCol="1" rtlCol="0" anchor="t" anchorCtr="0" compatLnSpc="1">
            <a:prstTxWarp prst="textNoShape">
              <a:avLst/>
            </a:prstTxWarp>
          </a:bodyPr>
          <a:lstStyle/>
          <a:p>
            <a:r>
              <a:rPr lang="en-US" sz="1200" dirty="0">
                <a:latin typeface="Segoe UI Light" panose="020B0502040204020203" pitchFamily="34" charset="0"/>
                <a:cs typeface="Segoe UI Light" panose="020B0502040204020203" pitchFamily="34" charset="0"/>
              </a:rPr>
              <a:t>Runtime Identifier (RID)</a:t>
            </a:r>
            <a:br>
              <a:rPr lang="en-US" sz="1200" dirty="0">
                <a:latin typeface="Segoe UI Light" panose="020B0502040204020203" pitchFamily="34" charset="0"/>
                <a:cs typeface="Segoe UI Light" panose="020B0502040204020203" pitchFamily="34" charset="0"/>
              </a:rPr>
            </a:br>
            <a:r>
              <a:rPr lang="en-US" sz="1200" dirty="0">
                <a:latin typeface="Segoe UI Light" panose="020B0502040204020203" pitchFamily="34" charset="0"/>
                <a:cs typeface="Segoe UI Light" panose="020B0502040204020203" pitchFamily="34" charset="0"/>
              </a:rPr>
              <a:t>(</a:t>
            </a:r>
            <a:r>
              <a:rPr lang="en-US" sz="1200" dirty="0">
                <a:latin typeface="Segoe UI Light" panose="020B0502040204020203" pitchFamily="34" charset="0"/>
                <a:cs typeface="Segoe UI Light" panose="020B0502040204020203" pitchFamily="34" charset="0"/>
                <a:hlinkClick r:id="rId3"/>
              </a:rPr>
              <a:t>details</a:t>
            </a:r>
            <a:r>
              <a:rPr lang="en-US" sz="1200" dirty="0">
                <a:latin typeface="Segoe UI Light" panose="020B0502040204020203" pitchFamily="34" charset="0"/>
                <a:cs typeface="Segoe UI Light" panose="020B0502040204020203" pitchFamily="34" charset="0"/>
              </a:rPr>
              <a:t>)</a:t>
            </a:r>
            <a:endParaRPr lang="en-US" sz="1200" dirty="0"/>
          </a:p>
        </p:txBody>
      </p:sp>
    </p:spTree>
    <p:extLst>
      <p:ext uri="{BB962C8B-B14F-4D97-AF65-F5344CB8AC3E}">
        <p14:creationId xmlns:p14="http://schemas.microsoft.com/office/powerpoint/2010/main" val="3500621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err="1"/>
              <a:t>Versioning</a:t>
            </a:r>
            <a:endParaRPr lang="de-AT" dirty="0"/>
          </a:p>
        </p:txBody>
      </p:sp>
      <p:sp>
        <p:nvSpPr>
          <p:cNvPr id="4" name="Text Placeholder 3">
            <a:extLst>
              <a:ext uri="{FF2B5EF4-FFF2-40B4-BE49-F238E27FC236}">
                <a16:creationId xmlns:a16="http://schemas.microsoft.com/office/drawing/2014/main" id="{C4BA3674-DEB2-473B-A9BD-5D76CA781B6E}"/>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687484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Versioning</a:t>
            </a:r>
          </a:p>
        </p:txBody>
      </p:sp>
      <p:sp>
        <p:nvSpPr>
          <p:cNvPr id="5" name="Content Placeholder 4"/>
          <p:cNvSpPr>
            <a:spLocks noGrp="1"/>
          </p:cNvSpPr>
          <p:nvPr>
            <p:ph sz="quarter" idx="12"/>
          </p:nvPr>
        </p:nvSpPr>
        <p:spPr/>
        <p:txBody>
          <a:bodyPr/>
          <a:lstStyle/>
          <a:p>
            <a:r>
              <a:rPr lang="en-US" dirty="0"/>
              <a:t>Framework version changes when APIs are added</a:t>
            </a:r>
          </a:p>
          <a:p>
            <a:pPr lvl="1"/>
            <a:r>
              <a:rPr lang="en-US" dirty="0"/>
              <a:t>No implementation </a:t>
            </a:r>
            <a:r>
              <a:rPr lang="en-US" dirty="0">
                <a:sym typeface="Wingdings" panose="05000000000000000000" pitchFamily="2" charset="2"/>
              </a:rPr>
              <a:t> no patch numbers</a:t>
            </a:r>
          </a:p>
          <a:p>
            <a:pPr lvl="1"/>
            <a:r>
              <a:rPr lang="en-US" dirty="0">
                <a:sym typeface="Wingdings" panose="05000000000000000000" pitchFamily="2" charset="2"/>
              </a:rPr>
              <a:t>Example: </a:t>
            </a:r>
            <a:r>
              <a:rPr lang="en-US" dirty="0">
                <a:latin typeface="Lucida Console" panose="020B0609040504020204" pitchFamily="49" charset="0"/>
                <a:sym typeface="Wingdings" panose="05000000000000000000" pitchFamily="2" charset="2"/>
              </a:rPr>
              <a:t>netcoreapp2.0</a:t>
            </a:r>
          </a:p>
          <a:p>
            <a:r>
              <a:rPr lang="en-US" dirty="0"/>
              <a:t>Package versions</a:t>
            </a:r>
          </a:p>
          <a:p>
            <a:pPr lvl="1"/>
            <a:r>
              <a:rPr lang="en-US" dirty="0">
                <a:latin typeface="Lucida Console" panose="020B0609040504020204" pitchFamily="49" charset="0"/>
              </a:rPr>
              <a:t>System.*</a:t>
            </a:r>
            <a:r>
              <a:rPr lang="en-US" dirty="0"/>
              <a:t> packages use 4.x numbers (overlap with .NET Framework)</a:t>
            </a:r>
          </a:p>
          <a:p>
            <a:pPr lvl="1"/>
            <a:r>
              <a:rPr lang="en-US" dirty="0"/>
              <a:t>Packages without overlapping with .NET Framework </a:t>
            </a:r>
            <a:r>
              <a:rPr lang="en-US" dirty="0">
                <a:sym typeface="Wingdings" panose="05000000000000000000" pitchFamily="2" charset="2"/>
              </a:rPr>
              <a:t></a:t>
            </a:r>
            <a:r>
              <a:rPr lang="en-US" dirty="0"/>
              <a:t> 1.x/2.x</a:t>
            </a:r>
          </a:p>
          <a:p>
            <a:pPr lvl="1"/>
            <a:endParaRPr lang="en-US" dirty="0"/>
          </a:p>
        </p:txBody>
      </p:sp>
      <p:sp>
        <p:nvSpPr>
          <p:cNvPr id="6" name="Text Placeholder 5"/>
          <p:cNvSpPr>
            <a:spLocks noGrp="1"/>
          </p:cNvSpPr>
          <p:nvPr>
            <p:ph type="body" sz="quarter" idx="23"/>
          </p:nvPr>
        </p:nvSpPr>
        <p:spPr/>
        <p:txBody>
          <a:bodyPr/>
          <a:lstStyle/>
          <a:p>
            <a:r>
              <a:rPr lang="en-US" dirty="0">
                <a:hlinkClick r:id="rId2"/>
              </a:rPr>
              <a:t>https://docs.microsoft.com/en-us/dotnet/articles/core/versions/index</a:t>
            </a:r>
            <a:endParaRPr lang="en-US" dirty="0"/>
          </a:p>
        </p:txBody>
      </p:sp>
      <p:pic>
        <p:nvPicPr>
          <p:cNvPr id="2" name="Picture 1">
            <a:extLst>
              <a:ext uri="{FF2B5EF4-FFF2-40B4-BE49-F238E27FC236}">
                <a16:creationId xmlns:a16="http://schemas.microsoft.com/office/drawing/2014/main" id="{D474A265-F6B7-4082-A3C8-3B322A2228C8}"/>
              </a:ext>
            </a:extLst>
          </p:cNvPr>
          <p:cNvPicPr>
            <a:picLocks noChangeAspect="1"/>
          </p:cNvPicPr>
          <p:nvPr/>
        </p:nvPicPr>
        <p:blipFill>
          <a:blip r:embed="rId3"/>
          <a:stretch>
            <a:fillRect/>
          </a:stretch>
        </p:blipFill>
        <p:spPr>
          <a:xfrm>
            <a:off x="871992" y="3291830"/>
            <a:ext cx="2465728" cy="1402464"/>
          </a:xfrm>
          <a:prstGeom prst="rect">
            <a:avLst/>
          </a:prstGeom>
        </p:spPr>
      </p:pic>
      <p:pic>
        <p:nvPicPr>
          <p:cNvPr id="3" name="Picture 2">
            <a:extLst>
              <a:ext uri="{FF2B5EF4-FFF2-40B4-BE49-F238E27FC236}">
                <a16:creationId xmlns:a16="http://schemas.microsoft.com/office/drawing/2014/main" id="{3D2EDB97-6D96-4BBA-9040-63C9BBA5A5A9}"/>
              </a:ext>
            </a:extLst>
          </p:cNvPr>
          <p:cNvPicPr>
            <a:picLocks noChangeAspect="1"/>
          </p:cNvPicPr>
          <p:nvPr/>
        </p:nvPicPr>
        <p:blipFill>
          <a:blip r:embed="rId4"/>
          <a:stretch>
            <a:fillRect/>
          </a:stretch>
        </p:blipFill>
        <p:spPr>
          <a:xfrm>
            <a:off x="3384177" y="3291831"/>
            <a:ext cx="3725444" cy="1399472"/>
          </a:xfrm>
          <a:prstGeom prst="rect">
            <a:avLst/>
          </a:prstGeom>
        </p:spPr>
      </p:pic>
    </p:spTree>
    <p:extLst>
      <p:ext uri="{BB962C8B-B14F-4D97-AF65-F5344CB8AC3E}">
        <p14:creationId xmlns:p14="http://schemas.microsoft.com/office/powerpoint/2010/main" val="3654240585"/>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Versioning</a:t>
            </a:r>
          </a:p>
        </p:txBody>
      </p:sp>
      <p:sp>
        <p:nvSpPr>
          <p:cNvPr id="5" name="Content Placeholder 4"/>
          <p:cNvSpPr>
            <a:spLocks noGrp="1"/>
          </p:cNvSpPr>
          <p:nvPr>
            <p:ph sz="quarter" idx="12"/>
          </p:nvPr>
        </p:nvSpPr>
        <p:spPr/>
        <p:txBody>
          <a:bodyPr/>
          <a:lstStyle/>
          <a:p>
            <a:r>
              <a:rPr lang="en-US" dirty="0"/>
              <a:t>.NET Standard Library</a:t>
            </a:r>
          </a:p>
          <a:p>
            <a:pPr lvl="1"/>
            <a:r>
              <a:rPr lang="en-US" dirty="0"/>
              <a:t>Versioning independent of any .NET runtime, applicable to multiple runtimes</a:t>
            </a:r>
          </a:p>
          <a:p>
            <a:pPr lvl="1"/>
            <a:r>
              <a:rPr lang="en-US" dirty="0"/>
              <a:t>2.0 for .NET Core 2.0</a:t>
            </a:r>
          </a:p>
          <a:p>
            <a:endParaRPr lang="en-US" dirty="0"/>
          </a:p>
          <a:p>
            <a:endParaRPr lang="en-US" dirty="0"/>
          </a:p>
          <a:p>
            <a:r>
              <a:rPr lang="en-US" dirty="0">
                <a:hlinkClick r:id="rId2"/>
              </a:rPr>
              <a:t>Examples</a:t>
            </a:r>
            <a:endParaRPr lang="en-US" dirty="0"/>
          </a:p>
          <a:p>
            <a:pPr lvl="1"/>
            <a:endParaRPr lang="en-US" dirty="0"/>
          </a:p>
          <a:p>
            <a:pPr lvl="1"/>
            <a:endParaRPr lang="en-US" dirty="0"/>
          </a:p>
        </p:txBody>
      </p:sp>
      <p:sp>
        <p:nvSpPr>
          <p:cNvPr id="6" name="Text Placeholder 5"/>
          <p:cNvSpPr>
            <a:spLocks noGrp="1"/>
          </p:cNvSpPr>
          <p:nvPr>
            <p:ph type="body" sz="quarter" idx="23"/>
          </p:nvPr>
        </p:nvSpPr>
        <p:spPr/>
        <p:txBody>
          <a:bodyPr/>
          <a:lstStyle/>
          <a:p>
            <a:r>
              <a:rPr lang="en-US" dirty="0">
                <a:hlinkClick r:id="rId3"/>
              </a:rPr>
              <a:t>https://docs.microsoft.com/en-us/dotnet/articles/core/versions/index</a:t>
            </a:r>
            <a:endParaRPr lang="en-US" dirty="0"/>
          </a:p>
        </p:txBody>
      </p:sp>
      <p:pic>
        <p:nvPicPr>
          <p:cNvPr id="3" name="Picture 2">
            <a:extLst>
              <a:ext uri="{FF2B5EF4-FFF2-40B4-BE49-F238E27FC236}">
                <a16:creationId xmlns:a16="http://schemas.microsoft.com/office/drawing/2014/main" id="{3066DB25-0E09-4C26-BF91-E88FD91FE6B5}"/>
              </a:ext>
            </a:extLst>
          </p:cNvPr>
          <p:cNvPicPr>
            <a:picLocks noChangeAspect="1"/>
          </p:cNvPicPr>
          <p:nvPr/>
        </p:nvPicPr>
        <p:blipFill>
          <a:blip r:embed="rId4"/>
          <a:stretch>
            <a:fillRect/>
          </a:stretch>
        </p:blipFill>
        <p:spPr>
          <a:xfrm>
            <a:off x="907680" y="2113559"/>
            <a:ext cx="2800449" cy="1178271"/>
          </a:xfrm>
          <a:prstGeom prst="rect">
            <a:avLst/>
          </a:prstGeom>
        </p:spPr>
      </p:pic>
    </p:spTree>
    <p:extLst>
      <p:ext uri="{BB962C8B-B14F-4D97-AF65-F5344CB8AC3E}">
        <p14:creationId xmlns:p14="http://schemas.microsoft.com/office/powerpoint/2010/main" val="2137853318"/>
      </p:ext>
    </p:extLst>
  </p:cSld>
  <p:clrMapOvr>
    <a:masterClrMapping/>
  </p:clrMapOvr>
  <p:transition spd="slow">
    <p:push/>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Libraries</a:t>
            </a:r>
          </a:p>
        </p:txBody>
      </p:sp>
      <p:sp>
        <p:nvSpPr>
          <p:cNvPr id="4" name="Text Placeholder 3">
            <a:extLst>
              <a:ext uri="{FF2B5EF4-FFF2-40B4-BE49-F238E27FC236}">
                <a16:creationId xmlns:a16="http://schemas.microsoft.com/office/drawing/2014/main" id="{AAECEC3B-0FDD-46F2-883B-FF60F3AEF525}"/>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78580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Libraries</a:t>
            </a:r>
          </a:p>
        </p:txBody>
      </p:sp>
      <p:sp>
        <p:nvSpPr>
          <p:cNvPr id="4" name="Content Placeholder 3"/>
          <p:cNvSpPr>
            <a:spLocks noGrp="1"/>
          </p:cNvSpPr>
          <p:nvPr>
            <p:ph sz="half" idx="2"/>
          </p:nvPr>
        </p:nvSpPr>
        <p:spPr/>
        <p:txBody>
          <a:bodyPr/>
          <a:lstStyle/>
          <a:p>
            <a:pPr marL="0" indent="0">
              <a:buNone/>
            </a:pPr>
            <a:r>
              <a:rPr lang="en-US" sz="2800" dirty="0"/>
              <a:t>Shared files</a:t>
            </a:r>
          </a:p>
          <a:p>
            <a:pPr marL="0" indent="0">
              <a:buNone/>
            </a:pPr>
            <a:r>
              <a:rPr lang="en-US" sz="2800" dirty="0"/>
              <a:t>Libraries</a:t>
            </a:r>
          </a:p>
          <a:p>
            <a:pPr marL="0" indent="0">
              <a:buNone/>
            </a:pPr>
            <a:r>
              <a:rPr lang="en-US" sz="2800" dirty="0"/>
              <a:t>Creating NuGet packages</a:t>
            </a:r>
          </a:p>
          <a:p>
            <a:pPr marL="299957" lvl="1" indent="0">
              <a:buNone/>
            </a:pPr>
            <a:r>
              <a:rPr lang="en-US" sz="1600" dirty="0" err="1">
                <a:latin typeface="Lucida Console" panose="020B0609040504020204" pitchFamily="49" charset="0"/>
              </a:rPr>
              <a:t>dotnet</a:t>
            </a:r>
            <a:r>
              <a:rPr lang="en-US" sz="1600" dirty="0">
                <a:latin typeface="Lucida Console" panose="020B0609040504020204" pitchFamily="49" charset="0"/>
              </a:rPr>
              <a:t> pack</a:t>
            </a:r>
          </a:p>
          <a:p>
            <a:pPr marL="0" indent="0">
              <a:buNone/>
            </a:pPr>
            <a:endParaRPr lang="en-US" sz="2800" dirty="0">
              <a:latin typeface="Lucida Console" panose="020B0609040504020204" pitchFamily="49" charset="0"/>
            </a:endParaRPr>
          </a:p>
          <a:p>
            <a:pPr marL="0" indent="0">
              <a:buNone/>
            </a:pPr>
            <a:r>
              <a:rPr lang="en-US" sz="2800" dirty="0"/>
              <a:t>Further readings</a:t>
            </a:r>
          </a:p>
          <a:p>
            <a:pPr marL="299957" lvl="1" indent="0">
              <a:buNone/>
            </a:pPr>
            <a:r>
              <a:rPr lang="en-US" sz="1600" dirty="0">
                <a:hlinkClick r:id="rId2"/>
              </a:rPr>
              <a:t>More about cross-platform libraries</a:t>
            </a:r>
            <a:endParaRPr lang="en-US" sz="1600" dirty="0"/>
          </a:p>
          <a:p>
            <a:pPr marL="299957" lvl="1" indent="0">
              <a:buNone/>
            </a:pPr>
            <a:r>
              <a:rPr lang="en-US" sz="1600" dirty="0">
                <a:hlinkClick r:id="rId3"/>
              </a:rPr>
              <a:t>Tools for porting code from .NET Framework</a:t>
            </a:r>
            <a:endParaRPr lang="en-US" sz="1600" dirty="0"/>
          </a:p>
        </p:txBody>
      </p:sp>
      <p:sp>
        <p:nvSpPr>
          <p:cNvPr id="7" name="Text Placeholder 6"/>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420058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Loose Coupling</a:t>
            </a:r>
          </a:p>
        </p:txBody>
      </p:sp>
      <p:sp>
        <p:nvSpPr>
          <p:cNvPr id="3" name="Content Placeholder 2"/>
          <p:cNvSpPr>
            <a:spLocks noGrp="1"/>
          </p:cNvSpPr>
          <p:nvPr>
            <p:ph sz="quarter" idx="12"/>
          </p:nvPr>
        </p:nvSpPr>
        <p:spPr/>
        <p:txBody>
          <a:bodyPr/>
          <a:lstStyle/>
          <a:p>
            <a:r>
              <a:rPr lang="en-US" dirty="0"/>
              <a:t>Tight Coupling</a:t>
            </a:r>
          </a:p>
          <a:p>
            <a:pPr lvl="1"/>
            <a:r>
              <a:rPr lang="en-US" dirty="0"/>
              <a:t>A change in one module usually forces a ripple effect of changes in other modules</a:t>
            </a:r>
          </a:p>
          <a:p>
            <a:pPr lvl="1"/>
            <a:r>
              <a:rPr lang="en-US" dirty="0"/>
              <a:t>See also </a:t>
            </a:r>
            <a:r>
              <a:rPr lang="en-US" dirty="0">
                <a:hlinkClick r:id="rId2"/>
              </a:rPr>
              <a:t>Disadvantages of Tight Coupling</a:t>
            </a:r>
            <a:endParaRPr lang="en-US" dirty="0"/>
          </a:p>
          <a:p>
            <a:r>
              <a:rPr lang="en-US" dirty="0"/>
              <a:t>Loose Coupling</a:t>
            </a:r>
          </a:p>
          <a:p>
            <a:pPr lvl="1"/>
            <a:r>
              <a:rPr lang="en-US" dirty="0"/>
              <a:t>Components have little or no knowledge of the definitions of other components</a:t>
            </a:r>
          </a:p>
          <a:p>
            <a:pPr lvl="1"/>
            <a:r>
              <a:rPr lang="en-US" dirty="0"/>
              <a:t>Coupling is reduced by e.g. standards, queues, etc.</a:t>
            </a:r>
          </a:p>
          <a:p>
            <a:r>
              <a:rPr lang="en-US" dirty="0"/>
              <a:t>Microservices = loose coupling wanted</a:t>
            </a:r>
          </a:p>
          <a:p>
            <a:pPr lvl="1"/>
            <a:r>
              <a:rPr lang="en-US" dirty="0"/>
              <a:t>Single change </a:t>
            </a:r>
            <a:r>
              <a:rPr lang="en-US" dirty="0">
                <a:sym typeface="Wingdings" panose="05000000000000000000" pitchFamily="2" charset="2"/>
              </a:rPr>
              <a:t> single deployment</a:t>
            </a:r>
          </a:p>
          <a:p>
            <a:pPr lvl="1"/>
            <a:r>
              <a:rPr lang="en-US" dirty="0">
                <a:sym typeface="Wingdings" panose="05000000000000000000" pitchFamily="2" charset="2"/>
              </a:rPr>
              <a:t>No timing issues (if system A is deployed, system B needs update at the same time)</a:t>
            </a:r>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2168766576"/>
      </p:ext>
    </p:extLst>
  </p:cSld>
  <p:clrMapOvr>
    <a:masterClrMapping/>
  </p:clrMapOvr>
  <p:transition spd="slow">
    <p:push/>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AT" dirty="0"/>
              <a:t>.NET Standard Library</a:t>
            </a:r>
          </a:p>
        </p:txBody>
      </p:sp>
      <p:sp>
        <p:nvSpPr>
          <p:cNvPr id="4" name="Text Placeholder 3">
            <a:extLst>
              <a:ext uri="{FF2B5EF4-FFF2-40B4-BE49-F238E27FC236}">
                <a16:creationId xmlns:a16="http://schemas.microsoft.com/office/drawing/2014/main" id="{AE1FD1C2-D17F-4A76-9C48-8C0C8F1DA64A}"/>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85996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303681F-0D14-4EF8-9B96-9A4B509E2A0C}"/>
              </a:ext>
            </a:extLst>
          </p:cNvPr>
          <p:cNvGrpSpPr/>
          <p:nvPr/>
        </p:nvGrpSpPr>
        <p:grpSpPr>
          <a:xfrm>
            <a:off x="983567" y="1300431"/>
            <a:ext cx="2529915" cy="3579778"/>
            <a:chOff x="1310177" y="1733467"/>
            <a:chExt cx="3374098" cy="4774280"/>
          </a:xfrm>
        </p:grpSpPr>
        <p:grpSp>
          <p:nvGrpSpPr>
            <p:cNvPr id="48" name="Group 47"/>
            <p:cNvGrpSpPr/>
            <p:nvPr/>
          </p:nvGrpSpPr>
          <p:grpSpPr>
            <a:xfrm>
              <a:off x="1310177" y="1733467"/>
              <a:ext cx="3374098" cy="4774280"/>
              <a:chOff x="1719261" y="1582078"/>
              <a:chExt cx="2869373" cy="3945389"/>
            </a:xfrm>
          </p:grpSpPr>
          <p:sp>
            <p:nvSpPr>
              <p:cNvPr id="88" name="Rectangle 87"/>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34375" tIns="107500" rIns="134375" bIns="107500" rtlCol="0" anchor="ctr">
                <a:noAutofit/>
              </a:bodyPr>
              <a:lstStyle/>
              <a:p>
                <a:pPr algn="ctr" defTabSz="671732">
                  <a:lnSpc>
                    <a:spcPct val="90000"/>
                  </a:lnSpc>
                </a:pPr>
                <a:r>
                  <a:rPr lang="en-US" sz="20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sp>
          <p:nvSpPr>
            <p:cNvPr id="26" name="TextBox 25"/>
            <p:cNvSpPr txBox="1"/>
            <p:nvPr/>
          </p:nvSpPr>
          <p:spPr>
            <a:xfrm>
              <a:off x="1413995" y="5289985"/>
              <a:ext cx="3166462" cy="67482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.NET Framework BCL</a:t>
              </a:r>
            </a:p>
          </p:txBody>
        </p:sp>
        <p:grpSp>
          <p:nvGrpSpPr>
            <p:cNvPr id="5" name="Group 4"/>
            <p:cNvGrpSpPr/>
            <p:nvPr/>
          </p:nvGrpSpPr>
          <p:grpSpPr>
            <a:xfrm>
              <a:off x="1413995" y="2891192"/>
              <a:ext cx="3166462" cy="1401550"/>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WPF</a:t>
                  </a:r>
                </a:p>
              </p:txBody>
            </p:sp>
          </p:grpSp>
        </p:grpSp>
      </p:grpSp>
      <p:grpSp>
        <p:nvGrpSpPr>
          <p:cNvPr id="6" name="Group 5">
            <a:extLst>
              <a:ext uri="{FF2B5EF4-FFF2-40B4-BE49-F238E27FC236}">
                <a16:creationId xmlns:a16="http://schemas.microsoft.com/office/drawing/2014/main" id="{2697E645-1D3A-463D-9A99-4A263ED227C2}"/>
              </a:ext>
            </a:extLst>
          </p:cNvPr>
          <p:cNvGrpSpPr/>
          <p:nvPr/>
        </p:nvGrpSpPr>
        <p:grpSpPr>
          <a:xfrm>
            <a:off x="3724316" y="1300431"/>
            <a:ext cx="2529915" cy="3579778"/>
            <a:chOff x="4965461" y="1733467"/>
            <a:chExt cx="3374098" cy="4774280"/>
          </a:xfrm>
        </p:grpSpPr>
        <p:grpSp>
          <p:nvGrpSpPr>
            <p:cNvPr id="49" name="Group 48"/>
            <p:cNvGrpSpPr/>
            <p:nvPr/>
          </p:nvGrpSpPr>
          <p:grpSpPr>
            <a:xfrm>
              <a:off x="4965461" y="1733467"/>
              <a:ext cx="3374098" cy="4774280"/>
              <a:chOff x="4604403" y="1582077"/>
              <a:chExt cx="3013825" cy="3945389"/>
            </a:xfrm>
          </p:grpSpPr>
          <p:sp>
            <p:nvSpPr>
              <p:cNvPr id="86" name="Rectangle 85"/>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.NET CORE</a:t>
                </a:r>
              </a:p>
            </p:txBody>
          </p:sp>
        </p:grpSp>
        <p:sp>
          <p:nvSpPr>
            <p:cNvPr id="29" name="TextBox 28"/>
            <p:cNvSpPr txBox="1"/>
            <p:nvPr/>
          </p:nvSpPr>
          <p:spPr>
            <a:xfrm>
              <a:off x="5069279" y="5289985"/>
              <a:ext cx="3166462" cy="67482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 .NET Core BCL</a:t>
              </a:r>
            </a:p>
          </p:txBody>
        </p:sp>
        <p:grpSp>
          <p:nvGrpSpPr>
            <p:cNvPr id="8" name="Group 7"/>
            <p:cNvGrpSpPr/>
            <p:nvPr/>
          </p:nvGrpSpPr>
          <p:grpSpPr>
            <a:xfrm>
              <a:off x="5069279" y="2891192"/>
              <a:ext cx="3166462" cy="1401550"/>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 Core</a:t>
                </a:r>
              </a:p>
            </p:txBody>
          </p:sp>
        </p:grpSp>
      </p:grpSp>
      <p:grpSp>
        <p:nvGrpSpPr>
          <p:cNvPr id="7" name="Group 6">
            <a:extLst>
              <a:ext uri="{FF2B5EF4-FFF2-40B4-BE49-F238E27FC236}">
                <a16:creationId xmlns:a16="http://schemas.microsoft.com/office/drawing/2014/main" id="{1325AD97-570C-4CAD-BA50-0C6336004C5E}"/>
              </a:ext>
            </a:extLst>
          </p:cNvPr>
          <p:cNvGrpSpPr/>
          <p:nvPr/>
        </p:nvGrpSpPr>
        <p:grpSpPr>
          <a:xfrm>
            <a:off x="6465066" y="1300432"/>
            <a:ext cx="2529915" cy="3579778"/>
            <a:chOff x="8620746" y="1733468"/>
            <a:chExt cx="3374098" cy="4774280"/>
          </a:xfrm>
        </p:grpSpPr>
        <p:grpSp>
          <p:nvGrpSpPr>
            <p:cNvPr id="52" name="Group 51"/>
            <p:cNvGrpSpPr/>
            <p:nvPr/>
          </p:nvGrpSpPr>
          <p:grpSpPr>
            <a:xfrm>
              <a:off x="8620746" y="1733468"/>
              <a:ext cx="3374098" cy="4774280"/>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XAMARIN</a:t>
                </a:r>
              </a:p>
            </p:txBody>
          </p:sp>
        </p:grpSp>
        <p:sp>
          <p:nvSpPr>
            <p:cNvPr id="31" name="TextBox 30"/>
            <p:cNvSpPr txBox="1"/>
            <p:nvPr/>
          </p:nvSpPr>
          <p:spPr>
            <a:xfrm>
              <a:off x="8724564" y="5289985"/>
              <a:ext cx="3166462" cy="67482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Mono BCL</a:t>
              </a:r>
            </a:p>
          </p:txBody>
        </p:sp>
        <p:grpSp>
          <p:nvGrpSpPr>
            <p:cNvPr id="9" name="Group 8"/>
            <p:cNvGrpSpPr/>
            <p:nvPr/>
          </p:nvGrpSpPr>
          <p:grpSpPr>
            <a:xfrm>
              <a:off x="8724564" y="2891192"/>
              <a:ext cx="3166462" cy="1401550"/>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OS X</a:t>
                </a:r>
              </a:p>
            </p:txBody>
          </p:sp>
        </p:grpSp>
      </p:grpSp>
      <p:sp>
        <p:nvSpPr>
          <p:cNvPr id="3" name="Title 2"/>
          <p:cNvSpPr>
            <a:spLocks noGrp="1"/>
          </p:cNvSpPr>
          <p:nvPr>
            <p:ph type="title"/>
          </p:nvPr>
        </p:nvSpPr>
        <p:spPr>
          <a:xfrm>
            <a:off x="629677" y="274443"/>
            <a:ext cx="7884647" cy="993913"/>
          </a:xfrm>
        </p:spPr>
        <p:txBody>
          <a:bodyPr>
            <a:normAutofit/>
          </a:bodyPr>
          <a:lstStyle/>
          <a:p>
            <a:r>
              <a:rPr lang="en-US" dirty="0"/>
              <a:t>.NET today—reusing code</a:t>
            </a:r>
          </a:p>
        </p:txBody>
      </p:sp>
      <p:sp>
        <p:nvSpPr>
          <p:cNvPr id="56" name="TextBox 55"/>
          <p:cNvSpPr txBox="1"/>
          <p:nvPr/>
        </p:nvSpPr>
        <p:spPr>
          <a:xfrm>
            <a:off x="983568" y="2051734"/>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3516" y="2051733"/>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b="1" dirty="0">
                <a:latin typeface="Calibri" panose="020F0502020204030204"/>
              </a:rPr>
              <a:t>APP</a:t>
            </a:r>
          </a:p>
          <a:p>
            <a:pPr defTabSz="913640"/>
            <a:r>
              <a:rPr lang="en-US" sz="1500" b="1" dirty="0">
                <a:latin typeface="Calibri" panose="020F0502020204030204"/>
              </a:rPr>
              <a:t>MODELS</a:t>
            </a:r>
          </a:p>
        </p:txBody>
      </p:sp>
      <p:sp>
        <p:nvSpPr>
          <p:cNvPr id="62" name="TextBox 61"/>
          <p:cNvSpPr txBox="1"/>
          <p:nvPr/>
        </p:nvSpPr>
        <p:spPr>
          <a:xfrm>
            <a:off x="263516" y="3558447"/>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dirty="0">
                <a:latin typeface="Calibri" panose="020F0502020204030204"/>
              </a:rPr>
              <a:t>BASE</a:t>
            </a:r>
          </a:p>
          <a:p>
            <a:pPr defTabSz="913640"/>
            <a:r>
              <a:rPr lang="en-US" sz="1500" dirty="0">
                <a:latin typeface="Calibri" panose="020F0502020204030204"/>
              </a:rPr>
              <a:t>LIBRARIES</a:t>
            </a:r>
          </a:p>
        </p:txBody>
      </p:sp>
      <p:sp>
        <p:nvSpPr>
          <p:cNvPr id="47" name="TextBox 46">
            <a:extLst>
              <a:ext uri="{FF2B5EF4-FFF2-40B4-BE49-F238E27FC236}">
                <a16:creationId xmlns:a16="http://schemas.microsoft.com/office/drawing/2014/main" id="{D1E83A93-9CEB-440F-8D64-EBA1D70B202A}"/>
              </a:ext>
            </a:extLst>
          </p:cNvPr>
          <p:cNvSpPr txBox="1"/>
          <p:nvPr/>
        </p:nvSpPr>
        <p:spPr>
          <a:xfrm>
            <a:off x="983568" y="3558446"/>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74531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fade">
                                      <p:cBhvr>
                                        <p:cTn id="20" dur="500"/>
                                        <p:tgtEl>
                                          <p:spTgt spid="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60" grpId="0" animBg="1"/>
      <p:bldP spid="62" grpId="0" animBg="1"/>
      <p:bldP spid="4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983567" y="1300431"/>
            <a:ext cx="2529915" cy="3579778"/>
            <a:chOff x="1719261" y="1582078"/>
            <a:chExt cx="2869373" cy="3945389"/>
          </a:xfrm>
        </p:grpSpPr>
        <p:sp>
          <p:nvSpPr>
            <p:cNvPr id="88" name="Rectangle 87"/>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34375" tIns="107500" rIns="134375" bIns="107500" rtlCol="0" anchor="ctr">
              <a:noAutofit/>
            </a:bodyPr>
            <a:lstStyle/>
            <a:p>
              <a:pPr algn="ctr" defTabSz="671732">
                <a:lnSpc>
                  <a:spcPct val="90000"/>
                </a:lnSpc>
              </a:pPr>
              <a:r>
                <a:rPr lang="en-US" sz="20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grpSp>
        <p:nvGrpSpPr>
          <p:cNvPr id="49" name="Group 48"/>
          <p:cNvGrpSpPr/>
          <p:nvPr/>
        </p:nvGrpSpPr>
        <p:grpSpPr>
          <a:xfrm>
            <a:off x="3724316" y="1300431"/>
            <a:ext cx="2529915" cy="3579778"/>
            <a:chOff x="4604403" y="1582077"/>
            <a:chExt cx="3013825" cy="3945389"/>
          </a:xfrm>
        </p:grpSpPr>
        <p:sp>
          <p:nvSpPr>
            <p:cNvPr id="86" name="Rectangle 85"/>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.NET CORE</a:t>
              </a:r>
            </a:p>
          </p:txBody>
        </p:sp>
      </p:grpSp>
      <p:grpSp>
        <p:nvGrpSpPr>
          <p:cNvPr id="52" name="Group 51"/>
          <p:cNvGrpSpPr/>
          <p:nvPr/>
        </p:nvGrpSpPr>
        <p:grpSpPr>
          <a:xfrm>
            <a:off x="6465066" y="1300432"/>
            <a:ext cx="2529915" cy="3579778"/>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XAMARIN</a:t>
              </a:r>
            </a:p>
          </p:txBody>
        </p:sp>
      </p:grpSp>
      <p:sp>
        <p:nvSpPr>
          <p:cNvPr id="56" name="TextBox 55"/>
          <p:cNvSpPr txBox="1"/>
          <p:nvPr/>
        </p:nvSpPr>
        <p:spPr>
          <a:xfrm>
            <a:off x="983568" y="2051734"/>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3516" y="2051733"/>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b="1" dirty="0">
                <a:latin typeface="Calibri" panose="020F0502020204030204"/>
              </a:rPr>
              <a:t>APP</a:t>
            </a:r>
          </a:p>
          <a:p>
            <a:pPr defTabSz="913640"/>
            <a:r>
              <a:rPr lang="en-US" sz="1500" b="1" dirty="0">
                <a:latin typeface="Calibri" panose="020F0502020204030204"/>
              </a:rPr>
              <a:t>MODELS</a:t>
            </a:r>
          </a:p>
        </p:txBody>
      </p:sp>
      <p:sp>
        <p:nvSpPr>
          <p:cNvPr id="62" name="TextBox 61"/>
          <p:cNvSpPr txBox="1"/>
          <p:nvPr/>
        </p:nvSpPr>
        <p:spPr>
          <a:xfrm>
            <a:off x="263516" y="3558447"/>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dirty="0">
                <a:latin typeface="Calibri" panose="020F0502020204030204"/>
              </a:rPr>
              <a:t>BASE</a:t>
            </a:r>
          </a:p>
          <a:p>
            <a:pPr defTabSz="913640"/>
            <a:r>
              <a:rPr lang="en-US" sz="1500" dirty="0">
                <a:latin typeface="Calibri" panose="020F0502020204030204"/>
              </a:rPr>
              <a:t>LIBRARIES</a:t>
            </a:r>
          </a:p>
        </p:txBody>
      </p:sp>
      <p:sp>
        <p:nvSpPr>
          <p:cNvPr id="26" name="TextBox 25"/>
          <p:cNvSpPr txBox="1"/>
          <p:nvPr/>
        </p:nvSpPr>
        <p:spPr>
          <a:xfrm>
            <a:off x="1061411" y="3967125"/>
            <a:ext cx="2374228" cy="505983"/>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.NET Framework BCL</a:t>
            </a:r>
          </a:p>
        </p:txBody>
      </p:sp>
      <p:sp>
        <p:nvSpPr>
          <p:cNvPr id="29" name="TextBox 28"/>
          <p:cNvSpPr txBox="1"/>
          <p:nvPr/>
        </p:nvSpPr>
        <p:spPr>
          <a:xfrm>
            <a:off x="3802160" y="3967125"/>
            <a:ext cx="2374228" cy="505983"/>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 .NET Core BCL</a:t>
            </a:r>
          </a:p>
        </p:txBody>
      </p:sp>
      <p:sp>
        <p:nvSpPr>
          <p:cNvPr id="31" name="TextBox 30"/>
          <p:cNvSpPr txBox="1"/>
          <p:nvPr/>
        </p:nvSpPr>
        <p:spPr>
          <a:xfrm>
            <a:off x="6542910" y="3967125"/>
            <a:ext cx="2374228" cy="505983"/>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Mono BCL</a:t>
            </a:r>
          </a:p>
        </p:txBody>
      </p:sp>
      <p:grpSp>
        <p:nvGrpSpPr>
          <p:cNvPr id="5" name="Group 4"/>
          <p:cNvGrpSpPr/>
          <p:nvPr/>
        </p:nvGrpSpPr>
        <p:grpSpPr>
          <a:xfrm>
            <a:off x="1061411" y="2168499"/>
            <a:ext cx="2374228" cy="105088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WPF</a:t>
                </a:r>
              </a:p>
            </p:txBody>
          </p:sp>
        </p:grpSp>
      </p:grpSp>
      <p:grpSp>
        <p:nvGrpSpPr>
          <p:cNvPr id="8" name="Group 7"/>
          <p:cNvGrpSpPr/>
          <p:nvPr/>
        </p:nvGrpSpPr>
        <p:grpSpPr>
          <a:xfrm>
            <a:off x="3802160" y="2168499"/>
            <a:ext cx="2374228" cy="105088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 Core</a:t>
              </a:r>
            </a:p>
          </p:txBody>
        </p:sp>
      </p:grpSp>
      <p:grpSp>
        <p:nvGrpSpPr>
          <p:cNvPr id="9" name="Group 8"/>
          <p:cNvGrpSpPr/>
          <p:nvPr/>
        </p:nvGrpSpPr>
        <p:grpSpPr>
          <a:xfrm>
            <a:off x="6542910" y="2168499"/>
            <a:ext cx="2374228" cy="105088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OS X</a:t>
              </a:r>
            </a:p>
          </p:txBody>
        </p:sp>
      </p:grpSp>
      <p:sp>
        <p:nvSpPr>
          <p:cNvPr id="3" name="Title 2"/>
          <p:cNvSpPr>
            <a:spLocks noGrp="1"/>
          </p:cNvSpPr>
          <p:nvPr>
            <p:ph type="title"/>
          </p:nvPr>
        </p:nvSpPr>
        <p:spPr/>
        <p:txBody>
          <a:bodyPr/>
          <a:lstStyle/>
          <a:p>
            <a:r>
              <a:rPr lang="en-US" dirty="0"/>
              <a:t>.NET today—reusing code</a:t>
            </a:r>
          </a:p>
        </p:txBody>
      </p:sp>
      <p:sp>
        <p:nvSpPr>
          <p:cNvPr id="47" name="TextBox 46">
            <a:extLst>
              <a:ext uri="{FF2B5EF4-FFF2-40B4-BE49-F238E27FC236}">
                <a16:creationId xmlns:a16="http://schemas.microsoft.com/office/drawing/2014/main" id="{D1E83A93-9CEB-440F-8D64-EBA1D70B202A}"/>
              </a:ext>
            </a:extLst>
          </p:cNvPr>
          <p:cNvSpPr txBox="1"/>
          <p:nvPr/>
        </p:nvSpPr>
        <p:spPr>
          <a:xfrm>
            <a:off x="983568" y="3558446"/>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33" name="Rectangle 32">
            <a:extLst>
              <a:ext uri="{FF2B5EF4-FFF2-40B4-BE49-F238E27FC236}">
                <a16:creationId xmlns:a16="http://schemas.microsoft.com/office/drawing/2014/main" id="{89590816-61E9-41AA-B425-FFC3B43D104F}"/>
              </a:ext>
            </a:extLst>
          </p:cNvPr>
          <p:cNvSpPr/>
          <p:nvPr/>
        </p:nvSpPr>
        <p:spPr bwMode="auto">
          <a:xfrm>
            <a:off x="160644" y="1231582"/>
            <a:ext cx="8910747" cy="3792970"/>
          </a:xfrm>
          <a:prstGeom prst="rect">
            <a:avLst/>
          </a:prstGeom>
          <a:solidFill>
            <a:schemeClr val="bg1">
              <a:alpha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5" rIns="0" bIns="34955" numCol="1" rtlCol="0" anchor="ctr" anchorCtr="0" compatLnSpc="1">
            <a:prstTxWarp prst="textNoShape">
              <a:avLst/>
            </a:prstTxWarp>
          </a:bodyPr>
          <a:lstStyle/>
          <a:p>
            <a:pPr algn="ctr" defTabSz="698908"/>
            <a:endParaRPr lang="en-US" sz="1499" dirty="0">
              <a:gradFill>
                <a:gsLst>
                  <a:gs pos="5439">
                    <a:srgbClr val="F8F8F8"/>
                  </a:gs>
                  <a:gs pos="10000">
                    <a:srgbClr val="F8F8F8"/>
                  </a:gs>
                </a:gsLst>
                <a:lin ang="5400000" scaled="0"/>
              </a:gradFill>
              <a:latin typeface="Calibri" panose="020F0502020204030204"/>
            </a:endParaRPr>
          </a:p>
        </p:txBody>
      </p:sp>
      <p:sp>
        <p:nvSpPr>
          <p:cNvPr id="34" name="Rectangle 33">
            <a:extLst>
              <a:ext uri="{FF2B5EF4-FFF2-40B4-BE49-F238E27FC236}">
                <a16:creationId xmlns:a16="http://schemas.microsoft.com/office/drawing/2014/main" id="{FA99A9F9-2FE2-4671-B669-FF20ED853C3A}"/>
              </a:ext>
            </a:extLst>
          </p:cNvPr>
          <p:cNvSpPr/>
          <p:nvPr/>
        </p:nvSpPr>
        <p:spPr>
          <a:xfrm>
            <a:off x="544104" y="1646458"/>
            <a:ext cx="8156908" cy="3002150"/>
          </a:xfrm>
          <a:prstGeom prst="rect">
            <a:avLst/>
          </a:prstGeom>
          <a:solidFill>
            <a:schemeClr val="bg1"/>
          </a:solidFill>
          <a:ln>
            <a:noFill/>
          </a:ln>
          <a:effectLst>
            <a:outerShdw blurRad="431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latin typeface="Calibri" panose="020F0502020204030204"/>
            </a:endParaRPr>
          </a:p>
        </p:txBody>
      </p:sp>
      <p:sp>
        <p:nvSpPr>
          <p:cNvPr id="35" name="Rectangle 34">
            <a:extLst>
              <a:ext uri="{FF2B5EF4-FFF2-40B4-BE49-F238E27FC236}">
                <a16:creationId xmlns:a16="http://schemas.microsoft.com/office/drawing/2014/main" id="{E8254228-6F77-4689-A94A-1F52F52565E6}"/>
              </a:ext>
            </a:extLst>
          </p:cNvPr>
          <p:cNvSpPr/>
          <p:nvPr/>
        </p:nvSpPr>
        <p:spPr bwMode="auto">
          <a:xfrm>
            <a:off x="2267986" y="1644572"/>
            <a:ext cx="6433026" cy="3004036"/>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671874" tIns="107363" rIns="134203" bIns="107363" numCol="1" spcCol="0" rtlCol="0" fromWordArt="0" anchor="ctr" anchorCtr="0" forceAA="0" compatLnSpc="1">
            <a:prstTxWarp prst="textNoShape">
              <a:avLst/>
            </a:prstTxWarp>
            <a:noAutofit/>
          </a:bodyPr>
          <a:lstStyle/>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Difficult to reuse skills</a:t>
            </a:r>
          </a:p>
          <a:p>
            <a:pPr marL="411218" indent="-342681"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Need to master 3+1 base class libraries</a:t>
            </a:r>
          </a:p>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Difficult to reuse code</a:t>
            </a:r>
          </a:p>
          <a:p>
            <a:pPr marL="411218" indent="-342681"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Need to target a fairly small common denominator</a:t>
            </a:r>
          </a:p>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Difficult to innovate</a:t>
            </a:r>
          </a:p>
          <a:p>
            <a:pPr marL="411218" indent="-342681"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Need implementations on each platform</a:t>
            </a:r>
          </a:p>
        </p:txBody>
      </p:sp>
      <p:sp>
        <p:nvSpPr>
          <p:cNvPr id="36" name="Pentagon 37">
            <a:extLst>
              <a:ext uri="{FF2B5EF4-FFF2-40B4-BE49-F238E27FC236}">
                <a16:creationId xmlns:a16="http://schemas.microsoft.com/office/drawing/2014/main" id="{AD5754FB-729C-447C-8606-0CFDBAD65AE2}"/>
              </a:ext>
            </a:extLst>
          </p:cNvPr>
          <p:cNvSpPr/>
          <p:nvPr/>
        </p:nvSpPr>
        <p:spPr bwMode="auto">
          <a:xfrm>
            <a:off x="544104" y="1644300"/>
            <a:ext cx="2325543" cy="3004308"/>
          </a:xfrm>
          <a:prstGeom prst="homePlate">
            <a:avLst>
              <a:gd name="adj" fmla="val 25983"/>
            </a:avLst>
          </a:prstGeom>
          <a:solidFill>
            <a:srgbClr val="9B4DCA"/>
          </a:solidFill>
        </p:spPr>
        <p:txBody>
          <a:bodyPr wrap="square" lIns="134375" tIns="107500" rIns="134375" bIns="107500" rtlCol="0" anchor="ctr">
            <a:noAutofit/>
          </a:bodyPr>
          <a:lstStyle/>
          <a:p>
            <a:pPr defTabSz="671732">
              <a:lnSpc>
                <a:spcPct val="90000"/>
              </a:lnSpc>
            </a:pPr>
            <a:r>
              <a:rPr lang="en-US" sz="23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CHALLENGES</a:t>
            </a:r>
          </a:p>
        </p:txBody>
      </p:sp>
    </p:spTree>
    <p:extLst>
      <p:ext uri="{BB962C8B-B14F-4D97-AF65-F5344CB8AC3E}">
        <p14:creationId xmlns:p14="http://schemas.microsoft.com/office/powerpoint/2010/main" val="10453781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983567" y="1300431"/>
            <a:ext cx="2529915" cy="3579778"/>
            <a:chOff x="1719261" y="1582078"/>
            <a:chExt cx="2869373" cy="3945389"/>
          </a:xfrm>
        </p:grpSpPr>
        <p:sp>
          <p:nvSpPr>
            <p:cNvPr id="88" name="Rectangle 87"/>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34375" tIns="107500" rIns="134375" bIns="107500" rtlCol="0" anchor="ctr">
              <a:noAutofit/>
            </a:bodyPr>
            <a:lstStyle/>
            <a:p>
              <a:pPr algn="ctr" defTabSz="671732">
                <a:lnSpc>
                  <a:spcPct val="90000"/>
                </a:lnSpc>
              </a:pPr>
              <a:r>
                <a:rPr lang="en-US" sz="20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grpSp>
        <p:nvGrpSpPr>
          <p:cNvPr id="49" name="Group 48"/>
          <p:cNvGrpSpPr/>
          <p:nvPr/>
        </p:nvGrpSpPr>
        <p:grpSpPr>
          <a:xfrm>
            <a:off x="3724316" y="1300431"/>
            <a:ext cx="2529915" cy="3579778"/>
            <a:chOff x="4604403" y="1582077"/>
            <a:chExt cx="3013825" cy="3945389"/>
          </a:xfrm>
        </p:grpSpPr>
        <p:sp>
          <p:nvSpPr>
            <p:cNvPr id="86" name="Rectangle 85"/>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.NET CORE</a:t>
              </a:r>
            </a:p>
          </p:txBody>
        </p:sp>
      </p:grpSp>
      <p:grpSp>
        <p:nvGrpSpPr>
          <p:cNvPr id="52" name="Group 51"/>
          <p:cNvGrpSpPr/>
          <p:nvPr/>
        </p:nvGrpSpPr>
        <p:grpSpPr>
          <a:xfrm>
            <a:off x="6465066" y="1300432"/>
            <a:ext cx="2529915" cy="3579778"/>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XAMARIN</a:t>
              </a:r>
            </a:p>
          </p:txBody>
        </p:sp>
      </p:grpSp>
      <p:sp>
        <p:nvSpPr>
          <p:cNvPr id="56" name="TextBox 55"/>
          <p:cNvSpPr txBox="1"/>
          <p:nvPr/>
        </p:nvSpPr>
        <p:spPr>
          <a:xfrm>
            <a:off x="983568" y="2051734"/>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3516" y="2051733"/>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b="1" dirty="0">
                <a:latin typeface="Calibri" panose="020F0502020204030204"/>
              </a:rPr>
              <a:t>APP</a:t>
            </a:r>
          </a:p>
          <a:p>
            <a:pPr defTabSz="913640"/>
            <a:r>
              <a:rPr lang="en-US" sz="1500" b="1" dirty="0">
                <a:latin typeface="Calibri" panose="020F0502020204030204"/>
              </a:rPr>
              <a:t>MODELS</a:t>
            </a:r>
          </a:p>
        </p:txBody>
      </p:sp>
      <p:sp>
        <p:nvSpPr>
          <p:cNvPr id="62" name="TextBox 61"/>
          <p:cNvSpPr txBox="1"/>
          <p:nvPr/>
        </p:nvSpPr>
        <p:spPr>
          <a:xfrm>
            <a:off x="263516" y="3558447"/>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dirty="0">
                <a:latin typeface="Calibri" panose="020F0502020204030204"/>
              </a:rPr>
              <a:t>BASE</a:t>
            </a:r>
          </a:p>
          <a:p>
            <a:pPr defTabSz="913640"/>
            <a:r>
              <a:rPr lang="en-US" sz="1500" dirty="0">
                <a:latin typeface="Calibri" panose="020F0502020204030204"/>
              </a:rPr>
              <a:t>LIBRARIES</a:t>
            </a:r>
          </a:p>
        </p:txBody>
      </p:sp>
      <p:grpSp>
        <p:nvGrpSpPr>
          <p:cNvPr id="5" name="Group 4"/>
          <p:cNvGrpSpPr/>
          <p:nvPr/>
        </p:nvGrpSpPr>
        <p:grpSpPr>
          <a:xfrm>
            <a:off x="1061411" y="2168499"/>
            <a:ext cx="2374228" cy="105088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WPF</a:t>
                </a:r>
              </a:p>
            </p:txBody>
          </p:sp>
        </p:grpSp>
      </p:grpSp>
      <p:grpSp>
        <p:nvGrpSpPr>
          <p:cNvPr id="8" name="Group 7"/>
          <p:cNvGrpSpPr/>
          <p:nvPr/>
        </p:nvGrpSpPr>
        <p:grpSpPr>
          <a:xfrm>
            <a:off x="3802160" y="2168499"/>
            <a:ext cx="2374228" cy="105088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 Core</a:t>
              </a:r>
            </a:p>
          </p:txBody>
        </p:sp>
      </p:grpSp>
      <p:grpSp>
        <p:nvGrpSpPr>
          <p:cNvPr id="9" name="Group 8"/>
          <p:cNvGrpSpPr/>
          <p:nvPr/>
        </p:nvGrpSpPr>
        <p:grpSpPr>
          <a:xfrm>
            <a:off x="6542910" y="2168499"/>
            <a:ext cx="2374228" cy="105088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OS X</a:t>
              </a:r>
            </a:p>
          </p:txBody>
        </p:sp>
      </p:grpSp>
      <p:sp>
        <p:nvSpPr>
          <p:cNvPr id="3" name="Title 2"/>
          <p:cNvSpPr>
            <a:spLocks noGrp="1"/>
          </p:cNvSpPr>
          <p:nvPr>
            <p:ph type="title"/>
          </p:nvPr>
        </p:nvSpPr>
        <p:spPr/>
        <p:txBody>
          <a:bodyPr/>
          <a:lstStyle/>
          <a:p>
            <a:r>
              <a:rPr lang="en-US" dirty="0"/>
              <a:t>.NET tomorrow</a:t>
            </a:r>
          </a:p>
        </p:txBody>
      </p:sp>
      <p:sp>
        <p:nvSpPr>
          <p:cNvPr id="33" name="TextBox 32">
            <a:extLst>
              <a:ext uri="{FF2B5EF4-FFF2-40B4-BE49-F238E27FC236}">
                <a16:creationId xmlns:a16="http://schemas.microsoft.com/office/drawing/2014/main" id="{99280F51-98C9-47DA-B7C5-E5962093ABDA}"/>
              </a:ext>
            </a:extLst>
          </p:cNvPr>
          <p:cNvSpPr txBox="1"/>
          <p:nvPr/>
        </p:nvSpPr>
        <p:spPr>
          <a:xfrm>
            <a:off x="983568" y="3558448"/>
            <a:ext cx="8011414" cy="1321762"/>
          </a:xfrm>
          <a:prstGeom prst="rect">
            <a:avLst/>
          </a:prstGeom>
          <a:solidFill>
            <a:srgbClr val="CFCFCF"/>
          </a:solidFill>
          <a:ln>
            <a:solidFill>
              <a:srgbClr val="CFCFCF"/>
            </a:solidFill>
          </a:ln>
        </p:spPr>
        <p:style>
          <a:lnRef idx="1">
            <a:schemeClr val="accent4"/>
          </a:lnRef>
          <a:fillRef idx="3">
            <a:schemeClr val="accent4"/>
          </a:fillRef>
          <a:effectRef idx="2">
            <a:schemeClr val="accent4"/>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3299" b="1" dirty="0">
                <a:solidFill>
                  <a:srgbClr val="505050"/>
                </a:solidFill>
                <a:latin typeface="Calibri" panose="020F0502020204030204"/>
              </a:rPr>
              <a:t>.NET Standard</a:t>
            </a:r>
          </a:p>
        </p:txBody>
      </p:sp>
    </p:spTree>
    <p:extLst>
      <p:ext uri="{BB962C8B-B14F-4D97-AF65-F5344CB8AC3E}">
        <p14:creationId xmlns:p14="http://schemas.microsoft.com/office/powerpoint/2010/main" val="16572444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983567" y="1300431"/>
            <a:ext cx="2529915" cy="3579778"/>
            <a:chOff x="1719261" y="1582078"/>
            <a:chExt cx="2869373" cy="3945389"/>
          </a:xfrm>
        </p:grpSpPr>
        <p:sp>
          <p:nvSpPr>
            <p:cNvPr id="88" name="Rectangle 87"/>
            <p:cNvSpPr/>
            <p:nvPr/>
          </p:nvSpPr>
          <p:spPr bwMode="auto">
            <a:xfrm>
              <a:off x="1719261" y="1582078"/>
              <a:ext cx="2869373" cy="3945389"/>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9" name="TextBox 88"/>
            <p:cNvSpPr txBox="1"/>
            <p:nvPr/>
          </p:nvSpPr>
          <p:spPr>
            <a:xfrm>
              <a:off x="1719261" y="1582078"/>
              <a:ext cx="2869373" cy="627676"/>
            </a:xfrm>
            <a:prstGeom prst="rect">
              <a:avLst/>
            </a:prstGeom>
          </p:spPr>
          <p:style>
            <a:lnRef idx="1">
              <a:schemeClr val="accent1"/>
            </a:lnRef>
            <a:fillRef idx="3">
              <a:schemeClr val="accent1"/>
            </a:fillRef>
            <a:effectRef idx="2">
              <a:schemeClr val="accent1"/>
            </a:effectRef>
            <a:fontRef idx="minor">
              <a:schemeClr val="lt1"/>
            </a:fontRef>
          </p:style>
          <p:txBody>
            <a:bodyPr wrap="square" lIns="134375" tIns="107500" rIns="134375" bIns="107500" rtlCol="0" anchor="ctr">
              <a:noAutofit/>
            </a:bodyPr>
            <a:lstStyle/>
            <a:p>
              <a:pPr algn="ctr" defTabSz="671732">
                <a:lnSpc>
                  <a:spcPct val="90000"/>
                </a:lnSpc>
              </a:pPr>
              <a:r>
                <a:rPr lang="en-US" sz="20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.NET FRAMEWORK</a:t>
              </a:r>
            </a:p>
          </p:txBody>
        </p:sp>
      </p:grpSp>
      <p:grpSp>
        <p:nvGrpSpPr>
          <p:cNvPr id="49" name="Group 48"/>
          <p:cNvGrpSpPr/>
          <p:nvPr/>
        </p:nvGrpSpPr>
        <p:grpSpPr>
          <a:xfrm>
            <a:off x="3724316" y="1300431"/>
            <a:ext cx="2529915" cy="3579778"/>
            <a:chOff x="4604403" y="1582077"/>
            <a:chExt cx="3013825" cy="3945389"/>
          </a:xfrm>
        </p:grpSpPr>
        <p:sp>
          <p:nvSpPr>
            <p:cNvPr id="86" name="Rectangle 85"/>
            <p:cNvSpPr/>
            <p:nvPr/>
          </p:nvSpPr>
          <p:spPr bwMode="auto">
            <a:xfrm>
              <a:off x="4604403" y="1582077"/>
              <a:ext cx="3013825" cy="3945389"/>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7" name="TextBox 86"/>
            <p:cNvSpPr txBox="1"/>
            <p:nvPr/>
          </p:nvSpPr>
          <p:spPr>
            <a:xfrm>
              <a:off x="4604403" y="1582077"/>
              <a:ext cx="3013825" cy="627676"/>
            </a:xfrm>
            <a:prstGeom prst="rect">
              <a:avLst/>
            </a:prstGeom>
          </p:spPr>
          <p:style>
            <a:lnRef idx="1">
              <a:schemeClr val="accent2"/>
            </a:lnRef>
            <a:fillRef idx="3">
              <a:schemeClr val="accent2"/>
            </a:fillRef>
            <a:effectRef idx="2">
              <a:schemeClr val="accent2"/>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.NET CORE</a:t>
              </a:r>
            </a:p>
          </p:txBody>
        </p:sp>
      </p:grpSp>
      <p:grpSp>
        <p:nvGrpSpPr>
          <p:cNvPr id="52" name="Group 51"/>
          <p:cNvGrpSpPr/>
          <p:nvPr/>
        </p:nvGrpSpPr>
        <p:grpSpPr>
          <a:xfrm>
            <a:off x="6465066" y="1300432"/>
            <a:ext cx="2529915" cy="3579778"/>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34375" tIns="107500" rIns="134375" bIns="107500" numCol="1" rtlCol="0" anchor="t" anchorCtr="0" compatLnSpc="1">
              <a:prstTxWarp prst="textNoShape">
                <a:avLst/>
              </a:prstTxWarp>
            </a:bodyPr>
            <a:lstStyle/>
            <a:p>
              <a:pPr algn="ctr" defTabSz="670536">
                <a:lnSpc>
                  <a:spcPct val="90000"/>
                </a:lnSpc>
              </a:pPr>
              <a:r>
                <a:rPr lang="en-US" sz="2699" kern="0" dirty="0">
                  <a:gradFill>
                    <a:gsLst>
                      <a:gs pos="14679">
                        <a:srgbClr val="FFFFFF"/>
                      </a:gs>
                      <a:gs pos="38000">
                        <a:srgbClr val="FFFFFF"/>
                      </a:gs>
                    </a:gsLst>
                    <a:lin ang="5400000" scaled="1"/>
                  </a:gradFill>
                  <a:latin typeface="Segoe UI Light"/>
                </a:rPr>
                <a:t> </a:t>
              </a:r>
            </a:p>
          </p:txBody>
        </p:sp>
        <p:sp>
          <p:nvSpPr>
            <p:cNvPr id="85" name="TextBox 84"/>
            <p:cNvSpPr txBox="1"/>
            <p:nvPr/>
          </p:nvSpPr>
          <p:spPr>
            <a:xfrm>
              <a:off x="7489548" y="1582078"/>
              <a:ext cx="2917390" cy="627676"/>
            </a:xfrm>
            <a:prstGeom prst="rect">
              <a:avLst/>
            </a:prstGeom>
          </p:spPr>
          <p:style>
            <a:lnRef idx="1">
              <a:schemeClr val="accent6"/>
            </a:lnRef>
            <a:fillRef idx="3">
              <a:schemeClr val="accent6"/>
            </a:fillRef>
            <a:effectRef idx="2">
              <a:schemeClr val="accent6"/>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2099" b="1" dirty="0">
                  <a:latin typeface="Calibri" panose="020F0502020204030204"/>
                </a:rPr>
                <a:t>XAMARIN</a:t>
              </a:r>
            </a:p>
          </p:txBody>
        </p:sp>
      </p:grpSp>
      <p:sp>
        <p:nvSpPr>
          <p:cNvPr id="56" name="TextBox 55"/>
          <p:cNvSpPr txBox="1"/>
          <p:nvPr/>
        </p:nvSpPr>
        <p:spPr>
          <a:xfrm>
            <a:off x="983568" y="2051734"/>
            <a:ext cx="8011414" cy="1323341"/>
          </a:xfrm>
          <a:prstGeom prst="rect">
            <a:avLst/>
          </a:prstGeom>
          <a:solidFill>
            <a:srgbClr val="000000">
              <a:alpha val="20000"/>
            </a:srgbClr>
          </a:solidFill>
        </p:spPr>
        <p:txBody>
          <a:bodyPr wrap="square" lIns="134375" tIns="107500" rIns="134375" bIns="107500" rtlCol="0" anchor="ctr">
            <a:noAutofit/>
          </a:bodyPr>
          <a:lstStyle/>
          <a:p>
            <a:pPr algn="ctr" defTabSz="671732">
              <a:lnSpc>
                <a:spcPct val="90000"/>
              </a:lnSpc>
            </a:pPr>
            <a:endParaRPr lang="en-US" sz="1500" kern="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60" name="TextBox 59"/>
          <p:cNvSpPr txBox="1"/>
          <p:nvPr/>
        </p:nvSpPr>
        <p:spPr>
          <a:xfrm>
            <a:off x="263516" y="2051733"/>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b="1" dirty="0">
                <a:latin typeface="Calibri" panose="020F0502020204030204"/>
              </a:rPr>
              <a:t>APP</a:t>
            </a:r>
          </a:p>
          <a:p>
            <a:pPr defTabSz="913640"/>
            <a:r>
              <a:rPr lang="en-US" sz="1500" b="1" dirty="0">
                <a:latin typeface="Calibri" panose="020F0502020204030204"/>
              </a:rPr>
              <a:t>MODELS</a:t>
            </a:r>
          </a:p>
        </p:txBody>
      </p:sp>
      <p:sp>
        <p:nvSpPr>
          <p:cNvPr id="62" name="TextBox 61"/>
          <p:cNvSpPr txBox="1"/>
          <p:nvPr/>
        </p:nvSpPr>
        <p:spPr>
          <a:xfrm>
            <a:off x="263516" y="3558447"/>
            <a:ext cx="622748" cy="1323341"/>
          </a:xfrm>
          <a:prstGeom prst="rect">
            <a:avLst/>
          </a:prstGeom>
          <a:solidFill>
            <a:srgbClr val="CFCFCF"/>
          </a:solidFill>
        </p:spPr>
        <p:txBody>
          <a:bodyPr vert="vert270" wrap="square" lIns="134375" tIns="107500" rIns="134375" bIns="107500"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640"/>
            <a:r>
              <a:rPr lang="en-US" sz="1500" dirty="0">
                <a:latin typeface="Calibri" panose="020F0502020204030204"/>
              </a:rPr>
              <a:t>BASE</a:t>
            </a:r>
          </a:p>
          <a:p>
            <a:pPr defTabSz="913640"/>
            <a:r>
              <a:rPr lang="en-US" sz="1500" dirty="0">
                <a:latin typeface="Calibri" panose="020F0502020204030204"/>
              </a:rPr>
              <a:t>LIBRARIES</a:t>
            </a:r>
          </a:p>
        </p:txBody>
      </p:sp>
      <p:grpSp>
        <p:nvGrpSpPr>
          <p:cNvPr id="5" name="Group 4"/>
          <p:cNvGrpSpPr/>
          <p:nvPr/>
        </p:nvGrpSpPr>
        <p:grpSpPr>
          <a:xfrm>
            <a:off x="1061411" y="2168499"/>
            <a:ext cx="2374228" cy="105088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WPF</a:t>
                </a:r>
              </a:p>
            </p:txBody>
          </p:sp>
        </p:grpSp>
      </p:grpSp>
      <p:grpSp>
        <p:nvGrpSpPr>
          <p:cNvPr id="8" name="Group 7"/>
          <p:cNvGrpSpPr/>
          <p:nvPr/>
        </p:nvGrpSpPr>
        <p:grpSpPr>
          <a:xfrm>
            <a:off x="3802160" y="2168499"/>
            <a:ext cx="2374228" cy="105088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ASP.NET Core</a:t>
              </a:r>
            </a:p>
          </p:txBody>
        </p:sp>
      </p:grpSp>
      <p:grpSp>
        <p:nvGrpSpPr>
          <p:cNvPr id="9" name="Group 8"/>
          <p:cNvGrpSpPr/>
          <p:nvPr/>
        </p:nvGrpSpPr>
        <p:grpSpPr>
          <a:xfrm>
            <a:off x="6542910" y="2168499"/>
            <a:ext cx="2374228" cy="105088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34375" tIns="107500" rIns="134375" bIns="107500"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defTabSz="913640"/>
              <a:r>
                <a:rPr lang="en-US" sz="1500" b="1" dirty="0">
                  <a:gradFill>
                    <a:gsLst>
                      <a:gs pos="1250">
                        <a:srgbClr val="FFFFFF"/>
                      </a:gs>
                      <a:gs pos="100000">
                        <a:srgbClr val="FFFFFF"/>
                      </a:gs>
                    </a:gsLst>
                    <a:lin ang="5400000" scaled="0"/>
                  </a:gradFill>
                  <a:latin typeface="Calibri" panose="020F0502020204030204"/>
                </a:rPr>
                <a:t>OS X</a:t>
              </a:r>
            </a:p>
          </p:txBody>
        </p:sp>
      </p:grpSp>
      <p:sp>
        <p:nvSpPr>
          <p:cNvPr id="3" name="Title 2"/>
          <p:cNvSpPr>
            <a:spLocks noGrp="1"/>
          </p:cNvSpPr>
          <p:nvPr>
            <p:ph type="title"/>
          </p:nvPr>
        </p:nvSpPr>
        <p:spPr/>
        <p:txBody>
          <a:bodyPr/>
          <a:lstStyle/>
          <a:p>
            <a:r>
              <a:rPr lang="en-US" dirty="0"/>
              <a:t>.NET tomorrow</a:t>
            </a:r>
          </a:p>
        </p:txBody>
      </p:sp>
      <p:sp>
        <p:nvSpPr>
          <p:cNvPr id="33" name="TextBox 32">
            <a:extLst>
              <a:ext uri="{FF2B5EF4-FFF2-40B4-BE49-F238E27FC236}">
                <a16:creationId xmlns:a16="http://schemas.microsoft.com/office/drawing/2014/main" id="{99280F51-98C9-47DA-B7C5-E5962093ABDA}"/>
              </a:ext>
            </a:extLst>
          </p:cNvPr>
          <p:cNvSpPr txBox="1"/>
          <p:nvPr/>
        </p:nvSpPr>
        <p:spPr>
          <a:xfrm>
            <a:off x="983568" y="3558448"/>
            <a:ext cx="8011414" cy="1321762"/>
          </a:xfrm>
          <a:prstGeom prst="rect">
            <a:avLst/>
          </a:prstGeom>
          <a:solidFill>
            <a:srgbClr val="CFCFCF"/>
          </a:solidFill>
          <a:ln>
            <a:solidFill>
              <a:srgbClr val="CFCFCF"/>
            </a:solidFill>
          </a:ln>
        </p:spPr>
        <p:style>
          <a:lnRef idx="1">
            <a:schemeClr val="accent4"/>
          </a:lnRef>
          <a:fillRef idx="3">
            <a:schemeClr val="accent4"/>
          </a:fillRef>
          <a:effectRef idx="2">
            <a:schemeClr val="accent4"/>
          </a:effectRef>
          <a:fontRef idx="minor">
            <a:schemeClr val="lt1"/>
          </a:fontRef>
        </p:style>
        <p:txBody>
          <a:bodyPr wrap="square" lIns="134375" tIns="107500" rIns="134375" bIns="107500"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640"/>
            <a:r>
              <a:rPr lang="en-US" sz="3299" b="1" dirty="0">
                <a:solidFill>
                  <a:srgbClr val="505050"/>
                </a:solidFill>
                <a:latin typeface="Calibri" panose="020F0502020204030204"/>
              </a:rPr>
              <a:t>.NET Standard</a:t>
            </a:r>
          </a:p>
        </p:txBody>
      </p:sp>
      <p:sp>
        <p:nvSpPr>
          <p:cNvPr id="28" name="Rectangle 27">
            <a:extLst>
              <a:ext uri="{FF2B5EF4-FFF2-40B4-BE49-F238E27FC236}">
                <a16:creationId xmlns:a16="http://schemas.microsoft.com/office/drawing/2014/main" id="{03C92DD9-8304-4BA4-8F48-B8F4CB7EADAC}"/>
              </a:ext>
            </a:extLst>
          </p:cNvPr>
          <p:cNvSpPr/>
          <p:nvPr/>
        </p:nvSpPr>
        <p:spPr bwMode="auto">
          <a:xfrm>
            <a:off x="160644" y="1231582"/>
            <a:ext cx="8910747" cy="3792970"/>
          </a:xfrm>
          <a:prstGeom prst="rect">
            <a:avLst/>
          </a:prstGeom>
          <a:solidFill>
            <a:schemeClr val="bg1">
              <a:alpha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5" rIns="0" bIns="34955" numCol="1" rtlCol="0" anchor="ctr" anchorCtr="0" compatLnSpc="1">
            <a:prstTxWarp prst="textNoShape">
              <a:avLst/>
            </a:prstTxWarp>
          </a:bodyPr>
          <a:lstStyle/>
          <a:p>
            <a:pPr algn="ctr" defTabSz="698908"/>
            <a:endParaRPr lang="en-US" sz="1499" dirty="0">
              <a:gradFill>
                <a:gsLst>
                  <a:gs pos="5439">
                    <a:srgbClr val="F8F8F8"/>
                  </a:gs>
                  <a:gs pos="10000">
                    <a:srgbClr val="F8F8F8"/>
                  </a:gs>
                </a:gsLst>
                <a:lin ang="5400000" scaled="0"/>
              </a:gradFill>
              <a:latin typeface="Calibri" panose="020F0502020204030204"/>
            </a:endParaRPr>
          </a:p>
        </p:txBody>
      </p:sp>
      <p:sp>
        <p:nvSpPr>
          <p:cNvPr id="29" name="Rectangle 28">
            <a:extLst>
              <a:ext uri="{FF2B5EF4-FFF2-40B4-BE49-F238E27FC236}">
                <a16:creationId xmlns:a16="http://schemas.microsoft.com/office/drawing/2014/main" id="{D7A7EF26-0AD6-4ACA-9E71-645BC1A06E4E}"/>
              </a:ext>
            </a:extLst>
          </p:cNvPr>
          <p:cNvSpPr/>
          <p:nvPr/>
        </p:nvSpPr>
        <p:spPr>
          <a:xfrm>
            <a:off x="544104" y="1646458"/>
            <a:ext cx="8156908" cy="3002150"/>
          </a:xfrm>
          <a:prstGeom prst="rect">
            <a:avLst/>
          </a:prstGeom>
          <a:solidFill>
            <a:schemeClr val="bg1"/>
          </a:solidFill>
          <a:ln>
            <a:noFill/>
          </a:ln>
          <a:effectLst>
            <a:outerShdw blurRad="431800" sx="105000" sy="105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latin typeface="Calibri" panose="020F0502020204030204"/>
            </a:endParaRPr>
          </a:p>
        </p:txBody>
      </p:sp>
      <p:sp>
        <p:nvSpPr>
          <p:cNvPr id="30" name="Rectangle 29">
            <a:extLst>
              <a:ext uri="{FF2B5EF4-FFF2-40B4-BE49-F238E27FC236}">
                <a16:creationId xmlns:a16="http://schemas.microsoft.com/office/drawing/2014/main" id="{D9B53880-F1C3-4994-8A39-12B320648933}"/>
              </a:ext>
            </a:extLst>
          </p:cNvPr>
          <p:cNvSpPr/>
          <p:nvPr/>
        </p:nvSpPr>
        <p:spPr bwMode="auto">
          <a:xfrm>
            <a:off x="2267986" y="1644572"/>
            <a:ext cx="6433026" cy="3004036"/>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671874" tIns="107363" rIns="134203" bIns="107363" numCol="1" spcCol="0" rtlCol="0" fromWordArt="0" anchor="ctr" anchorCtr="0" forceAA="0" compatLnSpc="1">
            <a:prstTxWarp prst="textNoShape">
              <a:avLst/>
            </a:prstTxWarp>
            <a:noAutofit/>
          </a:bodyPr>
          <a:lstStyle/>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Reuse skills</a:t>
            </a:r>
          </a:p>
          <a:p>
            <a:pPr marL="342809" indent="-342809"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Master one BCL, not a Venn diagram</a:t>
            </a:r>
          </a:p>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Reuse code</a:t>
            </a:r>
          </a:p>
          <a:p>
            <a:pPr marL="342809" indent="-342809"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Common denominator is much bigger</a:t>
            </a:r>
          </a:p>
          <a:p>
            <a:pPr defTabSz="684255">
              <a:lnSpc>
                <a:spcPct val="90000"/>
              </a:lnSpc>
              <a:spcBef>
                <a:spcPts val="441"/>
              </a:spcBef>
              <a:defRPr/>
            </a:pPr>
            <a:r>
              <a:rPr lang="en-US" sz="2399" b="1" kern="0" dirty="0">
                <a:solidFill>
                  <a:sysClr val="windowText" lastClr="000000"/>
                </a:solidFill>
                <a:latin typeface="Calibri" panose="020F0502020204030204"/>
                <a:ea typeface="Segoe UI" pitchFamily="34" charset="0"/>
                <a:cs typeface="Segoe UI Semibold" panose="020B0702040204020203" pitchFamily="34" charset="0"/>
              </a:rPr>
              <a:t>Faster innovation</a:t>
            </a:r>
          </a:p>
          <a:p>
            <a:pPr marL="342809" indent="-342809" defTabSz="684255">
              <a:lnSpc>
                <a:spcPct val="90000"/>
              </a:lnSpc>
              <a:spcBef>
                <a:spcPts val="441"/>
              </a:spcBef>
              <a:buFont typeface="Arial" panose="020B0604020202020204" pitchFamily="34" charset="0"/>
              <a:buChar char="•"/>
              <a:defRPr/>
            </a:pPr>
            <a:r>
              <a:rPr lang="en-US" sz="2399" kern="0" dirty="0">
                <a:solidFill>
                  <a:sysClr val="windowText" lastClr="000000"/>
                </a:solidFill>
                <a:latin typeface="Calibri" panose="020F0502020204030204"/>
                <a:ea typeface="Segoe UI" pitchFamily="34" charset="0"/>
                <a:cs typeface="Segoe UI Semibold" panose="020B0702040204020203" pitchFamily="34" charset="0"/>
              </a:rPr>
              <a:t>Target .NET Standard &amp; run anywhere</a:t>
            </a:r>
          </a:p>
        </p:txBody>
      </p:sp>
      <p:sp>
        <p:nvSpPr>
          <p:cNvPr id="31" name="Pentagon 37">
            <a:extLst>
              <a:ext uri="{FF2B5EF4-FFF2-40B4-BE49-F238E27FC236}">
                <a16:creationId xmlns:a16="http://schemas.microsoft.com/office/drawing/2014/main" id="{4FD77FDD-6715-4670-9F29-001F99E3F795}"/>
              </a:ext>
            </a:extLst>
          </p:cNvPr>
          <p:cNvSpPr/>
          <p:nvPr/>
        </p:nvSpPr>
        <p:spPr bwMode="auto">
          <a:xfrm>
            <a:off x="544104" y="1644300"/>
            <a:ext cx="2325543" cy="3004308"/>
          </a:xfrm>
          <a:prstGeom prst="homePlate">
            <a:avLst>
              <a:gd name="adj" fmla="val 25983"/>
            </a:avLst>
          </a:prstGeom>
          <a:solidFill>
            <a:srgbClr val="9B4DCA"/>
          </a:solidFill>
        </p:spPr>
        <p:txBody>
          <a:bodyPr wrap="square" lIns="134375" tIns="107500" rIns="134375" bIns="107500" rtlCol="0" anchor="ctr">
            <a:noAutofit/>
          </a:bodyPr>
          <a:lstStyle/>
          <a:p>
            <a:pPr defTabSz="671732">
              <a:lnSpc>
                <a:spcPct val="90000"/>
              </a:lnSpc>
            </a:pPr>
            <a:r>
              <a:rPr lang="en-US" sz="2399" b="1" kern="0" dirty="0">
                <a:gradFill>
                  <a:gsLst>
                    <a:gs pos="1250">
                      <a:srgbClr val="FFFFFF"/>
                    </a:gs>
                    <a:gs pos="100000">
                      <a:srgbClr val="FFFFFF"/>
                    </a:gs>
                  </a:gsLst>
                  <a:lin ang="5400000" scaled="0"/>
                </a:gradFill>
                <a:latin typeface="Calibri" panose="020F0502020204030204"/>
                <a:cs typeface="Segoe UI Semibold" panose="020B0702040204020203" pitchFamily="34" charset="0"/>
              </a:rPr>
              <a:t>BENEFITS</a:t>
            </a:r>
          </a:p>
        </p:txBody>
      </p:sp>
    </p:spTree>
    <p:extLst>
      <p:ext uri="{BB962C8B-B14F-4D97-AF65-F5344CB8AC3E}">
        <p14:creationId xmlns:p14="http://schemas.microsoft.com/office/powerpoint/2010/main" val="994894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.NET Standard?</a:t>
            </a:r>
          </a:p>
        </p:txBody>
      </p:sp>
      <p:sp>
        <p:nvSpPr>
          <p:cNvPr id="3" name="Content Placeholder 2"/>
          <p:cNvSpPr>
            <a:spLocks noGrp="1"/>
          </p:cNvSpPr>
          <p:nvPr>
            <p:ph sz="quarter" idx="12"/>
          </p:nvPr>
        </p:nvSpPr>
        <p:spPr/>
        <p:txBody>
          <a:bodyPr/>
          <a:lstStyle/>
          <a:p>
            <a:r>
              <a:rPr lang="en-US" dirty="0"/>
              <a:t>.NET Standard </a:t>
            </a:r>
            <a:r>
              <a:rPr lang="en-US" b="1" dirty="0"/>
              <a:t>is a specification </a:t>
            </a:r>
          </a:p>
          <a:p>
            <a:r>
              <a:rPr lang="en-US" dirty="0"/>
              <a:t>A set of APIs that </a:t>
            </a:r>
            <a:r>
              <a:rPr lang="en-US" b="1" dirty="0"/>
              <a:t>all .NET platforms have to implement</a:t>
            </a:r>
          </a:p>
        </p:txBody>
      </p:sp>
      <p:sp>
        <p:nvSpPr>
          <p:cNvPr id="5" name="Text Placeholder 4">
            <a:extLst>
              <a:ext uri="{FF2B5EF4-FFF2-40B4-BE49-F238E27FC236}">
                <a16:creationId xmlns:a16="http://schemas.microsoft.com/office/drawing/2014/main" id="{03FDC812-2A84-4DDF-B2D0-C489C2B3E4BF}"/>
              </a:ext>
            </a:extLst>
          </p:cNvPr>
          <p:cNvSpPr>
            <a:spLocks noGrp="1"/>
          </p:cNvSpPr>
          <p:nvPr>
            <p:ph type="body" sz="quarter" idx="23"/>
          </p:nvPr>
        </p:nvSpPr>
        <p:spPr/>
        <p:txBody>
          <a:bodyPr/>
          <a:lstStyle/>
          <a:p>
            <a:endParaRPr lang="de-AT"/>
          </a:p>
        </p:txBody>
      </p:sp>
      <p:pic>
        <p:nvPicPr>
          <p:cNvPr id="4" name="Picture 3"/>
          <p:cNvPicPr>
            <a:picLocks noChangeAspect="1"/>
          </p:cNvPicPr>
          <p:nvPr/>
        </p:nvPicPr>
        <p:blipFill rotWithShape="1">
          <a:blip r:embed="rId3"/>
          <a:srcRect b="55334"/>
          <a:stretch/>
        </p:blipFill>
        <p:spPr>
          <a:xfrm>
            <a:off x="619188" y="2454958"/>
            <a:ext cx="7628696" cy="2363939"/>
          </a:xfrm>
          <a:prstGeom prst="rect">
            <a:avLst/>
          </a:prstGeom>
        </p:spPr>
      </p:pic>
      <p:sp>
        <p:nvSpPr>
          <p:cNvPr id="7" name="Rectangle 6">
            <a:extLst>
              <a:ext uri="{FF2B5EF4-FFF2-40B4-BE49-F238E27FC236}">
                <a16:creationId xmlns:a16="http://schemas.microsoft.com/office/drawing/2014/main" id="{BBE817CE-0228-4DA7-ABC2-EE664F39E6AC}"/>
              </a:ext>
            </a:extLst>
          </p:cNvPr>
          <p:cNvSpPr/>
          <p:nvPr/>
        </p:nvSpPr>
        <p:spPr>
          <a:xfrm>
            <a:off x="1191" y="2454958"/>
            <a:ext cx="9141619" cy="2363939"/>
          </a:xfrm>
          <a:prstGeom prst="rect">
            <a:avLst/>
          </a:prstGeom>
          <a:solidFill>
            <a:srgbClr val="4C5DB3"/>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2099" dirty="0">
              <a:solidFill>
                <a:prstClr val="white"/>
              </a:solidFill>
              <a:latin typeface="Righteous" panose="02010506000000020000" pitchFamily="2" charset="0"/>
            </a:endParaRPr>
          </a:p>
        </p:txBody>
      </p:sp>
      <p:sp>
        <p:nvSpPr>
          <p:cNvPr id="8" name="Rectangle 7">
            <a:extLst>
              <a:ext uri="{FF2B5EF4-FFF2-40B4-BE49-F238E27FC236}">
                <a16:creationId xmlns:a16="http://schemas.microsoft.com/office/drawing/2014/main" id="{8849A19F-36BA-44C2-BCB1-26553C05EC2D}"/>
              </a:ext>
            </a:extLst>
          </p:cNvPr>
          <p:cNvSpPr/>
          <p:nvPr/>
        </p:nvSpPr>
        <p:spPr>
          <a:xfrm>
            <a:off x="618960" y="2563836"/>
            <a:ext cx="2699967" cy="2169184"/>
          </a:xfrm>
          <a:prstGeom prst="rect">
            <a:avLst/>
          </a:prstGeom>
        </p:spPr>
        <p:txBody>
          <a:bodyPr wrap="square">
            <a:spAutoFit/>
          </a:bodyPr>
          <a:lstStyle/>
          <a:p>
            <a:r>
              <a:rPr lang="en-US" sz="2699" b="1" dirty="0">
                <a:solidFill>
                  <a:prstClr val="white"/>
                </a:solidFill>
                <a:latin typeface="Calibri" panose="020F0502020204030204"/>
              </a:rPr>
              <a:t>.NET Standard</a:t>
            </a:r>
            <a:br>
              <a:rPr lang="en-US" sz="2699" b="1" dirty="0">
                <a:solidFill>
                  <a:prstClr val="white"/>
                </a:solidFill>
                <a:latin typeface="Calibri" panose="020F0502020204030204"/>
              </a:rPr>
            </a:br>
            <a:endParaRPr lang="en-US" sz="2699" b="1" dirty="0">
              <a:solidFill>
                <a:prstClr val="white"/>
              </a:solidFill>
              <a:latin typeface="Calibri" panose="020F0502020204030204"/>
            </a:endParaRPr>
          </a:p>
          <a:p>
            <a:r>
              <a:rPr lang="en-US" sz="2699" b="1" dirty="0">
                <a:solidFill>
                  <a:prstClr val="white"/>
                </a:solidFill>
                <a:latin typeface="Calibri" panose="020F0502020204030204"/>
              </a:rPr>
              <a:t>.NET Framework</a:t>
            </a:r>
          </a:p>
          <a:p>
            <a:r>
              <a:rPr lang="en-US" sz="2699" b="1" dirty="0">
                <a:solidFill>
                  <a:prstClr val="white"/>
                </a:solidFill>
                <a:latin typeface="Calibri" panose="020F0502020204030204"/>
              </a:rPr>
              <a:t>.NET Core</a:t>
            </a:r>
          </a:p>
          <a:p>
            <a:r>
              <a:rPr lang="en-US" sz="2699" b="1" dirty="0">
                <a:solidFill>
                  <a:prstClr val="white"/>
                </a:solidFill>
                <a:latin typeface="Calibri" panose="020F0502020204030204"/>
              </a:rPr>
              <a:t>Xamarin</a:t>
            </a:r>
          </a:p>
        </p:txBody>
      </p:sp>
      <p:sp>
        <p:nvSpPr>
          <p:cNvPr id="9" name="Rectangle 8">
            <a:extLst>
              <a:ext uri="{FF2B5EF4-FFF2-40B4-BE49-F238E27FC236}">
                <a16:creationId xmlns:a16="http://schemas.microsoft.com/office/drawing/2014/main" id="{261E0621-4C7A-4D09-9E53-FF6D988681CC}"/>
              </a:ext>
            </a:extLst>
          </p:cNvPr>
          <p:cNvSpPr/>
          <p:nvPr/>
        </p:nvSpPr>
        <p:spPr>
          <a:xfrm>
            <a:off x="3947413" y="2563836"/>
            <a:ext cx="430647" cy="1338443"/>
          </a:xfrm>
          <a:prstGeom prst="rect">
            <a:avLst/>
          </a:prstGeom>
        </p:spPr>
        <p:txBody>
          <a:bodyPr wrap="square">
            <a:spAutoFit/>
          </a:bodyPr>
          <a:lstStyle/>
          <a:p>
            <a:pPr algn="ctr"/>
            <a:r>
              <a:rPr lang="en-US" sz="2699" b="1" dirty="0">
                <a:solidFill>
                  <a:prstClr val="white"/>
                </a:solidFill>
                <a:latin typeface="Calibri" panose="020F0502020204030204"/>
              </a:rPr>
              <a:t>~</a:t>
            </a:r>
            <a:br>
              <a:rPr lang="en-US" sz="2699" b="1" dirty="0">
                <a:solidFill>
                  <a:prstClr val="white"/>
                </a:solidFill>
                <a:latin typeface="Calibri" panose="020F0502020204030204"/>
              </a:rPr>
            </a:br>
            <a:endParaRPr lang="en-US" sz="2699" b="1" dirty="0">
              <a:solidFill>
                <a:prstClr val="white"/>
              </a:solidFill>
              <a:latin typeface="Calibri" panose="020F0502020204030204"/>
            </a:endParaRPr>
          </a:p>
          <a:p>
            <a:pPr algn="ctr"/>
            <a:r>
              <a:rPr lang="en-US" sz="2699" b="1" dirty="0">
                <a:solidFill>
                  <a:prstClr val="white"/>
                </a:solidFill>
                <a:latin typeface="Calibri" panose="020F0502020204030204"/>
              </a:rPr>
              <a:t>~</a:t>
            </a:r>
          </a:p>
        </p:txBody>
      </p:sp>
      <p:sp>
        <p:nvSpPr>
          <p:cNvPr id="12" name="Rectangle 11">
            <a:extLst>
              <a:ext uri="{FF2B5EF4-FFF2-40B4-BE49-F238E27FC236}">
                <a16:creationId xmlns:a16="http://schemas.microsoft.com/office/drawing/2014/main" id="{046D2E8D-57DC-4B78-AFC4-E06EF32744CB}"/>
              </a:ext>
            </a:extLst>
          </p:cNvPr>
          <p:cNvSpPr/>
          <p:nvPr/>
        </p:nvSpPr>
        <p:spPr>
          <a:xfrm>
            <a:off x="5078574" y="2563836"/>
            <a:ext cx="3049091" cy="1338443"/>
          </a:xfrm>
          <a:prstGeom prst="rect">
            <a:avLst/>
          </a:prstGeom>
        </p:spPr>
        <p:txBody>
          <a:bodyPr wrap="square">
            <a:spAutoFit/>
          </a:bodyPr>
          <a:lstStyle/>
          <a:p>
            <a:r>
              <a:rPr lang="en-US" sz="2699" b="1" dirty="0">
                <a:solidFill>
                  <a:prstClr val="white"/>
                </a:solidFill>
                <a:latin typeface="Calibri" panose="020F0502020204030204"/>
              </a:rPr>
              <a:t>HTML specification</a:t>
            </a:r>
          </a:p>
          <a:p>
            <a:endParaRPr lang="en-US" sz="2699" b="1" dirty="0">
              <a:solidFill>
                <a:prstClr val="white"/>
              </a:solidFill>
              <a:latin typeface="Calibri" panose="020F0502020204030204"/>
            </a:endParaRPr>
          </a:p>
          <a:p>
            <a:r>
              <a:rPr lang="en-US" sz="2699" b="1" dirty="0">
                <a:solidFill>
                  <a:prstClr val="white"/>
                </a:solidFill>
                <a:latin typeface="Calibri" panose="020F0502020204030204"/>
              </a:rPr>
              <a:t>Browsers</a:t>
            </a:r>
          </a:p>
        </p:txBody>
      </p:sp>
    </p:spTree>
    <p:extLst>
      <p:ext uri="{BB962C8B-B14F-4D97-AF65-F5344CB8AC3E}">
        <p14:creationId xmlns:p14="http://schemas.microsoft.com/office/powerpoint/2010/main" val="2358500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2.0</a:t>
            </a:r>
          </a:p>
        </p:txBody>
      </p:sp>
      <p:sp>
        <p:nvSpPr>
          <p:cNvPr id="6" name="Text Placeholder 5"/>
          <p:cNvSpPr>
            <a:spLocks noGrp="1"/>
          </p:cNvSpPr>
          <p:nvPr>
            <p:ph sz="quarter" idx="12"/>
          </p:nvPr>
        </p:nvSpPr>
        <p:spPr/>
        <p:txBody>
          <a:bodyPr>
            <a:normAutofit/>
          </a:bodyPr>
          <a:lstStyle/>
          <a:p>
            <a:pPr marL="0" indent="0">
              <a:buNone/>
            </a:pPr>
            <a:r>
              <a:rPr lang="en-US" sz="2000" b="1" dirty="0">
                <a:solidFill>
                  <a:srgbClr val="4C5DB3"/>
                </a:solidFill>
              </a:rPr>
              <a:t>Has much bigger API surface</a:t>
            </a:r>
          </a:p>
          <a:p>
            <a:r>
              <a:rPr lang="en-US" sz="2000" dirty="0"/>
              <a:t>Extended to cover intersection between .NET Framework and Xamarin</a:t>
            </a:r>
          </a:p>
          <a:p>
            <a:r>
              <a:rPr lang="en-US" sz="2000" dirty="0"/>
              <a:t>Makes .NET Core 2.0 bigger as it implements .NET Standard 2.0</a:t>
            </a:r>
          </a:p>
        </p:txBody>
      </p:sp>
      <p:sp>
        <p:nvSpPr>
          <p:cNvPr id="3" name="Text Placeholder 2">
            <a:extLst>
              <a:ext uri="{FF2B5EF4-FFF2-40B4-BE49-F238E27FC236}">
                <a16:creationId xmlns:a16="http://schemas.microsoft.com/office/drawing/2014/main" id="{DFAECE59-13C1-4129-B333-F4D67DF9C9EB}"/>
              </a:ext>
            </a:extLst>
          </p:cNvPr>
          <p:cNvSpPr>
            <a:spLocks noGrp="1"/>
          </p:cNvSpPr>
          <p:nvPr>
            <p:ph type="body" sz="quarter" idx="23"/>
          </p:nvPr>
        </p:nvSpPr>
        <p:spPr/>
        <p:txBody>
          <a:bodyPr/>
          <a:lstStyle/>
          <a:p>
            <a:endParaRPr lang="de-AT"/>
          </a:p>
        </p:txBody>
      </p:sp>
      <p:sp>
        <p:nvSpPr>
          <p:cNvPr id="2" name="TextBox 1"/>
          <p:cNvSpPr txBox="1"/>
          <p:nvPr/>
        </p:nvSpPr>
        <p:spPr>
          <a:xfrm>
            <a:off x="7064870" y="3247972"/>
            <a:ext cx="1945068" cy="1680359"/>
          </a:xfrm>
          <a:prstGeom prst="rect">
            <a:avLst/>
          </a:prstGeom>
          <a:solidFill>
            <a:schemeClr val="bg1"/>
          </a:solidFill>
          <a:ln w="28575">
            <a:solidFill>
              <a:srgbClr val="4C5DB3"/>
            </a:solidFill>
          </a:ln>
        </p:spPr>
        <p:style>
          <a:lnRef idx="2">
            <a:schemeClr val="accent1"/>
          </a:lnRef>
          <a:fillRef idx="1">
            <a:schemeClr val="lt1"/>
          </a:fillRef>
          <a:effectRef idx="0">
            <a:schemeClr val="accent1"/>
          </a:effectRef>
          <a:fontRef idx="minor">
            <a:schemeClr val="dk1"/>
          </a:fontRef>
        </p:style>
        <p:txBody>
          <a:bodyPr wrap="none" lIns="137105" tIns="109684" rIns="137105" bIns="109684" rtlCol="0">
            <a:noAutofit/>
          </a:bodyPr>
          <a:lstStyle/>
          <a:p>
            <a:pPr algn="ctr" defTabSz="685553">
              <a:lnSpc>
                <a:spcPct val="90000"/>
              </a:lnSpc>
              <a:spcBef>
                <a:spcPts val="441"/>
              </a:spcBef>
              <a:defRPr/>
            </a:pPr>
            <a:r>
              <a:rPr lang="en-US" sz="5880" spc="-220" dirty="0">
                <a:solidFill>
                  <a:srgbClr val="4C5DB3"/>
                </a:solidFill>
                <a:latin typeface="Calibri Light" panose="020F0302020204030204"/>
              </a:rPr>
              <a:t>~70%</a:t>
            </a:r>
          </a:p>
          <a:p>
            <a:pPr algn="ctr" defTabSz="685553">
              <a:lnSpc>
                <a:spcPct val="90000"/>
              </a:lnSpc>
              <a:spcBef>
                <a:spcPts val="441"/>
              </a:spcBef>
              <a:defRPr/>
            </a:pPr>
            <a:r>
              <a:rPr lang="en-US" sz="1470" dirty="0">
                <a:gradFill>
                  <a:gsLst>
                    <a:gs pos="1250">
                      <a:srgbClr val="505050"/>
                    </a:gs>
                    <a:gs pos="100000">
                      <a:srgbClr val="505050"/>
                    </a:gs>
                  </a:gsLst>
                  <a:lin ang="5400000" scaled="0"/>
                </a:gradFill>
                <a:latin typeface="Calibri" panose="020F0502020204030204"/>
              </a:rPr>
              <a:t>of NuGet packages</a:t>
            </a:r>
          </a:p>
          <a:p>
            <a:pPr algn="ctr" defTabSz="685553">
              <a:lnSpc>
                <a:spcPct val="90000"/>
              </a:lnSpc>
              <a:spcBef>
                <a:spcPts val="441"/>
              </a:spcBef>
              <a:defRPr/>
            </a:pPr>
            <a:r>
              <a:rPr lang="en-US" sz="1470" dirty="0">
                <a:gradFill>
                  <a:gsLst>
                    <a:gs pos="1250">
                      <a:srgbClr val="505050"/>
                    </a:gs>
                    <a:gs pos="100000">
                      <a:srgbClr val="505050"/>
                    </a:gs>
                  </a:gsLst>
                  <a:lin ang="5400000" scaled="0"/>
                </a:gradFill>
                <a:latin typeface="Calibri" panose="020F0502020204030204"/>
              </a:rPr>
              <a:t>are API compatible</a:t>
            </a:r>
          </a:p>
        </p:txBody>
      </p:sp>
      <p:sp>
        <p:nvSpPr>
          <p:cNvPr id="7" name="TextBox 6"/>
          <p:cNvSpPr txBox="1"/>
          <p:nvPr/>
        </p:nvSpPr>
        <p:spPr>
          <a:xfrm>
            <a:off x="7064870" y="1433204"/>
            <a:ext cx="1945068" cy="1680359"/>
          </a:xfrm>
          <a:prstGeom prst="rect">
            <a:avLst/>
          </a:prstGeom>
          <a:solidFill>
            <a:schemeClr val="bg1"/>
          </a:solidFill>
          <a:ln w="28575">
            <a:solidFill>
              <a:srgbClr val="4C5DB3"/>
            </a:solidFill>
          </a:ln>
        </p:spPr>
        <p:style>
          <a:lnRef idx="2">
            <a:schemeClr val="accent1"/>
          </a:lnRef>
          <a:fillRef idx="1">
            <a:schemeClr val="lt1"/>
          </a:fillRef>
          <a:effectRef idx="0">
            <a:schemeClr val="accent1"/>
          </a:effectRef>
          <a:fontRef idx="minor">
            <a:schemeClr val="dk1"/>
          </a:fontRef>
        </p:style>
        <p:txBody>
          <a:bodyPr wrap="square" lIns="137105" tIns="109684" rIns="137105" bIns="109684" rtlCol="0">
            <a:noAutofit/>
          </a:bodyPr>
          <a:lstStyle/>
          <a:p>
            <a:pPr algn="ctr" defTabSz="685553">
              <a:lnSpc>
                <a:spcPct val="90000"/>
              </a:lnSpc>
              <a:spcBef>
                <a:spcPts val="441"/>
              </a:spcBef>
              <a:defRPr/>
            </a:pPr>
            <a:r>
              <a:rPr lang="en-US" sz="5880" spc="-220" dirty="0">
                <a:solidFill>
                  <a:srgbClr val="4C5DB3"/>
                </a:solidFill>
                <a:latin typeface="Calibri Light" panose="020F0302020204030204"/>
              </a:rPr>
              <a:t>+20K</a:t>
            </a:r>
          </a:p>
          <a:p>
            <a:pPr algn="ctr" defTabSz="685553">
              <a:lnSpc>
                <a:spcPct val="90000"/>
              </a:lnSpc>
              <a:spcBef>
                <a:spcPts val="441"/>
              </a:spcBef>
              <a:defRPr/>
            </a:pPr>
            <a:r>
              <a:rPr lang="en-US" sz="1470" dirty="0">
                <a:gradFill>
                  <a:gsLst>
                    <a:gs pos="1250">
                      <a:srgbClr val="505050"/>
                    </a:gs>
                    <a:gs pos="100000">
                      <a:srgbClr val="505050"/>
                    </a:gs>
                  </a:gsLst>
                  <a:lin ang="5400000" scaled="0"/>
                </a:gradFill>
                <a:latin typeface="Calibri" panose="020F0502020204030204"/>
              </a:rPr>
              <a:t>More APIs than</a:t>
            </a:r>
          </a:p>
          <a:p>
            <a:pPr algn="ctr" defTabSz="685553">
              <a:lnSpc>
                <a:spcPct val="90000"/>
              </a:lnSpc>
              <a:spcBef>
                <a:spcPts val="441"/>
              </a:spcBef>
              <a:defRPr/>
            </a:pPr>
            <a:r>
              <a:rPr lang="en-US" sz="1470" dirty="0">
                <a:gradFill>
                  <a:gsLst>
                    <a:gs pos="1250">
                      <a:srgbClr val="505050"/>
                    </a:gs>
                    <a:gs pos="100000">
                      <a:srgbClr val="505050"/>
                    </a:gs>
                  </a:gsLst>
                  <a:lin ang="5400000" scaled="0"/>
                </a:gradFill>
                <a:latin typeface="Calibri" panose="020F0502020204030204"/>
              </a:rPr>
              <a:t>.NET Standard 1.x</a:t>
            </a:r>
          </a:p>
        </p:txBody>
      </p:sp>
      <p:sp>
        <p:nvSpPr>
          <p:cNvPr id="8" name="Text Placeholder 5"/>
          <p:cNvSpPr txBox="1">
            <a:spLocks/>
          </p:cNvSpPr>
          <p:nvPr/>
        </p:nvSpPr>
        <p:spPr>
          <a:xfrm>
            <a:off x="629677" y="3247972"/>
            <a:ext cx="6323397" cy="1794528"/>
          </a:xfrm>
          <a:prstGeom prst="rect">
            <a:avLst/>
          </a:prstGeom>
        </p:spPr>
        <p:txBody>
          <a:bodyPr vert="horz" wrap="square" lIns="107543" tIns="67214" rIns="107543" bIns="67214"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17">
              <a:spcBef>
                <a:spcPts val="750"/>
              </a:spcBef>
              <a:defRPr/>
            </a:pPr>
            <a:r>
              <a:rPr lang="en-US" sz="2099" b="1" dirty="0">
                <a:solidFill>
                  <a:srgbClr val="4C5DB3"/>
                </a:solidFill>
                <a:latin typeface="Calibri" panose="020F0502020204030204"/>
              </a:rPr>
              <a:t>Can reference .NET Framework libraries</a:t>
            </a:r>
          </a:p>
          <a:p>
            <a:pPr lvl="1" indent="-171404" defTabSz="685617">
              <a:spcBef>
                <a:spcPts val="750"/>
              </a:spcBef>
              <a:buFont typeface="Arial" panose="020B0604020202020204" pitchFamily="34" charset="0"/>
              <a:buChar char="•"/>
              <a:defRPr/>
            </a:pPr>
            <a:r>
              <a:rPr lang="en-US" sz="2099" dirty="0" err="1">
                <a:solidFill>
                  <a:prstClr val="black"/>
                </a:solidFill>
                <a:latin typeface="Calibri" panose="020F0502020204030204"/>
              </a:rPr>
              <a:t>Compat</a:t>
            </a:r>
            <a:r>
              <a:rPr lang="en-US" sz="2099" dirty="0">
                <a:solidFill>
                  <a:prstClr val="black"/>
                </a:solidFill>
                <a:latin typeface="Calibri" panose="020F0502020204030204"/>
              </a:rPr>
              <a:t> shim allows referencing existing .NET Framework code – without recompilation</a:t>
            </a:r>
          </a:p>
          <a:p>
            <a:pPr lvl="1" indent="-171404" defTabSz="685617">
              <a:spcBef>
                <a:spcPts val="750"/>
              </a:spcBef>
              <a:buFont typeface="Arial" panose="020B0604020202020204" pitchFamily="34" charset="0"/>
              <a:buChar char="•"/>
              <a:defRPr/>
            </a:pPr>
            <a:r>
              <a:rPr lang="en-US" sz="2099" dirty="0">
                <a:solidFill>
                  <a:prstClr val="black"/>
                </a:solidFill>
                <a:latin typeface="Calibri" panose="020F0502020204030204"/>
              </a:rPr>
              <a:t>Limited to libs that use APIs that are available for .NET Standard</a:t>
            </a:r>
          </a:p>
        </p:txBody>
      </p:sp>
    </p:spTree>
    <p:extLst>
      <p:ext uri="{BB962C8B-B14F-4D97-AF65-F5344CB8AC3E}">
        <p14:creationId xmlns:p14="http://schemas.microsoft.com/office/powerpoint/2010/main" val="9684728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a standard library?</a:t>
            </a:r>
          </a:p>
        </p:txBody>
      </p:sp>
      <p:sp>
        <p:nvSpPr>
          <p:cNvPr id="5" name="Content Placeholder 4"/>
          <p:cNvSpPr>
            <a:spLocks noGrp="1"/>
          </p:cNvSpPr>
          <p:nvPr>
            <p:ph sz="quarter" idx="12"/>
          </p:nvPr>
        </p:nvSpPr>
        <p:spPr/>
        <p:txBody>
          <a:bodyPr/>
          <a:lstStyle/>
          <a:p>
            <a:r>
              <a:rPr lang="en-US" sz="2000" dirty="0"/>
              <a:t>CLR (CLI) has already been standardized (</a:t>
            </a:r>
            <a:r>
              <a:rPr lang="en-US" sz="2000" dirty="0">
                <a:hlinkClick r:id="rId2"/>
              </a:rPr>
              <a:t>ECMA 334</a:t>
            </a:r>
            <a:r>
              <a:rPr lang="en-US" sz="2000" dirty="0"/>
              <a:t>)</a:t>
            </a:r>
          </a:p>
          <a:p>
            <a:pPr lvl="1"/>
            <a:r>
              <a:rPr lang="en-US" sz="1400" dirty="0"/>
              <a:t>No standardized BCL prior to .NET Core</a:t>
            </a:r>
          </a:p>
          <a:p>
            <a:r>
              <a:rPr lang="en-US" sz="2000" dirty="0"/>
              <a:t>Goal: Standard BCL API for all .NET platforms</a:t>
            </a:r>
          </a:p>
          <a:p>
            <a:pPr lvl="1"/>
            <a:r>
              <a:rPr lang="en-US" sz="1400" dirty="0"/>
              <a:t>Easier to create portable libraries</a:t>
            </a:r>
          </a:p>
          <a:p>
            <a:pPr lvl="1"/>
            <a:r>
              <a:rPr lang="en-US" sz="1400" dirty="0"/>
              <a:t>Reduce conditional compilation</a:t>
            </a:r>
          </a:p>
          <a:p>
            <a:r>
              <a:rPr lang="en-US" sz="2000" dirty="0"/>
              <a:t>What about PCLs?</a:t>
            </a:r>
          </a:p>
          <a:p>
            <a:pPr lvl="1"/>
            <a:r>
              <a:rPr lang="en-US" sz="1400" dirty="0"/>
              <a:t>Well defined API instead of just</a:t>
            </a:r>
            <a:br>
              <a:rPr lang="en-US" sz="1400" dirty="0"/>
            </a:br>
            <a:r>
              <a:rPr lang="en-US" sz="1400" dirty="0"/>
              <a:t>  intersection of platforms</a:t>
            </a:r>
          </a:p>
          <a:p>
            <a:pPr lvl="1"/>
            <a:r>
              <a:rPr lang="en-US" sz="1400" dirty="0"/>
              <a:t>Better versioning</a:t>
            </a:r>
          </a:p>
          <a:p>
            <a:pPr lvl="1"/>
            <a:r>
              <a:rPr lang="en-US" sz="1400" dirty="0"/>
              <a:t>Overlapping PCL profiles (</a:t>
            </a:r>
            <a:r>
              <a:rPr lang="en-US" sz="1400" dirty="0">
                <a:hlinkClick r:id="rId3"/>
              </a:rPr>
              <a:t>details</a:t>
            </a:r>
            <a:r>
              <a:rPr lang="en-US" sz="1400" dirty="0"/>
              <a:t>)</a:t>
            </a:r>
          </a:p>
          <a:p>
            <a:pPr lvl="1"/>
            <a:endParaRPr lang="en-US" sz="1400" dirty="0"/>
          </a:p>
        </p:txBody>
      </p:sp>
      <p:sp>
        <p:nvSpPr>
          <p:cNvPr id="6" name="Text Placeholder 5"/>
          <p:cNvSpPr>
            <a:spLocks noGrp="1"/>
          </p:cNvSpPr>
          <p:nvPr>
            <p:ph type="body" sz="quarter" idx="23"/>
          </p:nvPr>
        </p:nvSpPr>
        <p:spPr/>
        <p:txBody>
          <a:bodyPr/>
          <a:lstStyle/>
          <a:p>
            <a:r>
              <a:rPr lang="en-US" dirty="0"/>
              <a:t>Details: </a:t>
            </a:r>
            <a:r>
              <a:rPr lang="en-US" dirty="0">
                <a:hlinkClick r:id="rId4"/>
              </a:rPr>
              <a:t>https://docs.microsoft.com/en-us/dotnet/articles/standard/library</a:t>
            </a:r>
            <a:r>
              <a:rPr lang="en-US" dirty="0"/>
              <a:t> </a:t>
            </a:r>
          </a:p>
        </p:txBody>
      </p:sp>
      <p:pic>
        <p:nvPicPr>
          <p:cNvPr id="2" name="Picture 1">
            <a:extLst>
              <a:ext uri="{FF2B5EF4-FFF2-40B4-BE49-F238E27FC236}">
                <a16:creationId xmlns:a16="http://schemas.microsoft.com/office/drawing/2014/main" id="{4DE723A7-19C8-4578-9A8A-C7AF37FB0434}"/>
              </a:ext>
            </a:extLst>
          </p:cNvPr>
          <p:cNvPicPr>
            <a:picLocks noChangeAspect="1"/>
          </p:cNvPicPr>
          <p:nvPr/>
        </p:nvPicPr>
        <p:blipFill>
          <a:blip r:embed="rId5"/>
          <a:stretch>
            <a:fillRect/>
          </a:stretch>
        </p:blipFill>
        <p:spPr>
          <a:xfrm>
            <a:off x="4139952" y="2499742"/>
            <a:ext cx="4835143" cy="2051694"/>
          </a:xfrm>
          <a:prstGeom prst="rect">
            <a:avLst/>
          </a:prstGeom>
        </p:spPr>
      </p:pic>
    </p:spTree>
    <p:extLst>
      <p:ext uri="{BB962C8B-B14F-4D97-AF65-F5344CB8AC3E}">
        <p14:creationId xmlns:p14="http://schemas.microsoft.com/office/powerpoint/2010/main" val="3847315802"/>
      </p:ext>
    </p:extLst>
  </p:cSld>
  <p:clrMapOvr>
    <a:masterClrMapping/>
  </p:clrMapOvr>
  <p:transition spd="slow">
    <p:push/>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Library</a:t>
            </a:r>
          </a:p>
        </p:txBody>
      </p:sp>
      <p:sp>
        <p:nvSpPr>
          <p:cNvPr id="3" name="Content Placeholder 2"/>
          <p:cNvSpPr>
            <a:spLocks noGrp="1"/>
          </p:cNvSpPr>
          <p:nvPr>
            <p:ph sz="quarter" idx="12"/>
          </p:nvPr>
        </p:nvSpPr>
        <p:spPr/>
        <p:txBody>
          <a:bodyPr/>
          <a:lstStyle/>
          <a:p>
            <a:r>
              <a:rPr lang="en-US" sz="2000" dirty="0"/>
              <a:t>Standard APIs defined as empty C# classes</a:t>
            </a:r>
          </a:p>
          <a:p>
            <a:pPr lvl="1"/>
            <a:r>
              <a:rPr lang="en-US" sz="1400" dirty="0"/>
              <a:t>Example: </a:t>
            </a:r>
            <a:r>
              <a:rPr lang="en-US" sz="1400" dirty="0">
                <a:latin typeface="Lucida Console" panose="020B0609040504020204" pitchFamily="49" charset="0"/>
                <a:hlinkClick r:id="rId2"/>
              </a:rPr>
              <a:t>ref </a:t>
            </a:r>
            <a:r>
              <a:rPr lang="en-US" sz="1400" dirty="0">
                <a:hlinkClick r:id="rId2"/>
              </a:rPr>
              <a:t>folder in </a:t>
            </a:r>
            <a:r>
              <a:rPr lang="en-US" sz="1400" dirty="0" err="1">
                <a:latin typeface="Lucida Console" panose="020B0609040504020204" pitchFamily="49" charset="0"/>
                <a:hlinkClick r:id="rId2"/>
              </a:rPr>
              <a:t>System.Runtime</a:t>
            </a:r>
            <a:endParaRPr lang="en-US" sz="1400" dirty="0">
              <a:latin typeface="Lucida Console" panose="020B0609040504020204" pitchFamily="49" charset="0"/>
            </a:endParaRPr>
          </a:p>
          <a:p>
            <a:r>
              <a:rPr lang="en-US" sz="2000" dirty="0" err="1">
                <a:latin typeface="Lucida Console" panose="020B0609040504020204" pitchFamily="49" charset="0"/>
              </a:rPr>
              <a:t>NETStandard.Library</a:t>
            </a:r>
            <a:r>
              <a:rPr lang="en-US" sz="2000" dirty="0"/>
              <a:t> (</a:t>
            </a:r>
            <a:r>
              <a:rPr lang="en-US" sz="2000" dirty="0">
                <a:hlinkClick r:id="rId3"/>
              </a:rPr>
              <a:t>NuGet</a:t>
            </a:r>
            <a:r>
              <a:rPr lang="en-US" sz="2000" dirty="0"/>
              <a:t>)</a:t>
            </a:r>
            <a:endParaRPr lang="en-US" sz="2000" dirty="0">
              <a:latin typeface="Lucida Console" panose="020B0609040504020204" pitchFamily="49" charset="0"/>
            </a:endParaRPr>
          </a:p>
          <a:p>
            <a:pPr lvl="1"/>
            <a:r>
              <a:rPr lang="en-US" sz="1400" dirty="0"/>
              <a:t>Metapackage for .NET Standard Library</a:t>
            </a:r>
          </a:p>
          <a:p>
            <a:pPr lvl="1"/>
            <a:endParaRPr lang="en-US" sz="1400" dirty="0"/>
          </a:p>
        </p:txBody>
      </p:sp>
      <p:sp>
        <p:nvSpPr>
          <p:cNvPr id="4" name="Text Placeholder 3"/>
          <p:cNvSpPr>
            <a:spLocks noGrp="1"/>
          </p:cNvSpPr>
          <p:nvPr>
            <p:ph type="body" sz="quarter" idx="23"/>
          </p:nvPr>
        </p:nvSpPr>
        <p:spPr/>
        <p:txBody>
          <a:bodyPr/>
          <a:lstStyle/>
          <a:p>
            <a:r>
              <a:rPr lang="en-US" dirty="0"/>
              <a:t>Details: </a:t>
            </a:r>
            <a:r>
              <a:rPr lang="en-US" dirty="0">
                <a:hlinkClick r:id="rId4"/>
              </a:rPr>
              <a:t>https://docs.microsoft.com/en-us/dotnet/articles/standard/frameworks</a:t>
            </a:r>
            <a:r>
              <a:rPr lang="en-US" dirty="0"/>
              <a:t> </a:t>
            </a:r>
          </a:p>
        </p:txBody>
      </p:sp>
      <p:pic>
        <p:nvPicPr>
          <p:cNvPr id="6" name="Picture 5">
            <a:extLst>
              <a:ext uri="{FF2B5EF4-FFF2-40B4-BE49-F238E27FC236}">
                <a16:creationId xmlns:a16="http://schemas.microsoft.com/office/drawing/2014/main" id="{243538AF-4DBA-40F4-B36E-7181FBAE311A}"/>
              </a:ext>
            </a:extLst>
          </p:cNvPr>
          <p:cNvPicPr>
            <a:picLocks noChangeAspect="1"/>
          </p:cNvPicPr>
          <p:nvPr/>
        </p:nvPicPr>
        <p:blipFill>
          <a:blip r:embed="rId5"/>
          <a:stretch>
            <a:fillRect/>
          </a:stretch>
        </p:blipFill>
        <p:spPr>
          <a:xfrm>
            <a:off x="827584" y="2718792"/>
            <a:ext cx="7290958" cy="1221110"/>
          </a:xfrm>
          <a:prstGeom prst="rect">
            <a:avLst/>
          </a:prstGeom>
        </p:spPr>
      </p:pic>
    </p:spTree>
    <p:extLst>
      <p:ext uri="{BB962C8B-B14F-4D97-AF65-F5344CB8AC3E}">
        <p14:creationId xmlns:p14="http://schemas.microsoft.com/office/powerpoint/2010/main" val="2677357632"/>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D05F-ADFD-4DAA-8761-654701567237}"/>
              </a:ext>
            </a:extLst>
          </p:cNvPr>
          <p:cNvSpPr>
            <a:spLocks noGrp="1"/>
          </p:cNvSpPr>
          <p:nvPr>
            <p:ph type="title"/>
          </p:nvPr>
        </p:nvSpPr>
        <p:spPr/>
        <p:txBody>
          <a:bodyPr/>
          <a:lstStyle/>
          <a:p>
            <a:r>
              <a:rPr lang="de-AT" dirty="0"/>
              <a:t>Migration</a:t>
            </a:r>
          </a:p>
        </p:txBody>
      </p:sp>
      <p:sp>
        <p:nvSpPr>
          <p:cNvPr id="3" name="Content Placeholder 2">
            <a:extLst>
              <a:ext uri="{FF2B5EF4-FFF2-40B4-BE49-F238E27FC236}">
                <a16:creationId xmlns:a16="http://schemas.microsoft.com/office/drawing/2014/main" id="{23522442-B879-49AA-85D2-2A66BCB13323}"/>
              </a:ext>
            </a:extLst>
          </p:cNvPr>
          <p:cNvSpPr>
            <a:spLocks noGrp="1"/>
          </p:cNvSpPr>
          <p:nvPr>
            <p:ph sz="quarter" idx="12"/>
          </p:nvPr>
        </p:nvSpPr>
        <p:spPr/>
        <p:txBody>
          <a:bodyPr/>
          <a:lstStyle/>
          <a:p>
            <a:r>
              <a:rPr lang="de-AT" dirty="0"/>
              <a:t>.NET </a:t>
            </a:r>
            <a:r>
              <a:rPr lang="de-AT" dirty="0" err="1"/>
              <a:t>Portability</a:t>
            </a:r>
            <a:r>
              <a:rPr lang="de-AT" dirty="0"/>
              <a:t> Analyzer</a:t>
            </a:r>
          </a:p>
          <a:p>
            <a:pPr lvl="1"/>
            <a:r>
              <a:rPr lang="de-AT" dirty="0">
                <a:hlinkClick r:id="rId2"/>
              </a:rPr>
              <a:t>https://github.com/Microsoft/dotnet-apiport</a:t>
            </a:r>
            <a:endParaRPr lang="de-AT" dirty="0"/>
          </a:p>
          <a:p>
            <a:r>
              <a:rPr lang="de-AT" dirty="0"/>
              <a:t>Reference .NET Framework </a:t>
            </a:r>
            <a:r>
              <a:rPr lang="de-AT" dirty="0" err="1"/>
              <a:t>assemblies</a:t>
            </a:r>
            <a:endParaRPr lang="de-AT" dirty="0"/>
          </a:p>
          <a:p>
            <a:pPr lvl="1"/>
            <a:r>
              <a:rPr lang="de-AT" dirty="0" err="1"/>
              <a:t>They</a:t>
            </a:r>
            <a:r>
              <a:rPr lang="de-AT" dirty="0"/>
              <a:t> just </a:t>
            </a:r>
            <a:r>
              <a:rPr lang="de-AT" dirty="0" err="1"/>
              <a:t>work</a:t>
            </a:r>
            <a:r>
              <a:rPr lang="de-AT" dirty="0"/>
              <a:t>, </a:t>
            </a:r>
            <a:r>
              <a:rPr lang="de-AT" dirty="0" err="1"/>
              <a:t>without</a:t>
            </a:r>
            <a:r>
              <a:rPr lang="de-AT" dirty="0"/>
              <a:t> </a:t>
            </a:r>
            <a:r>
              <a:rPr lang="de-AT" dirty="0" err="1"/>
              <a:t>recompile</a:t>
            </a:r>
            <a:endParaRPr lang="de-AT" dirty="0"/>
          </a:p>
          <a:p>
            <a:endParaRPr lang="de-AT" dirty="0"/>
          </a:p>
        </p:txBody>
      </p:sp>
      <p:sp>
        <p:nvSpPr>
          <p:cNvPr id="5" name="Text Placeholder 4">
            <a:extLst>
              <a:ext uri="{FF2B5EF4-FFF2-40B4-BE49-F238E27FC236}">
                <a16:creationId xmlns:a16="http://schemas.microsoft.com/office/drawing/2014/main" id="{8E709BE3-3C53-4AF4-AD48-9C4471E7160F}"/>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02084852"/>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Cohesion</a:t>
            </a:r>
          </a:p>
        </p:txBody>
      </p:sp>
      <p:sp>
        <p:nvSpPr>
          <p:cNvPr id="3" name="Content Placeholder 2"/>
          <p:cNvSpPr>
            <a:spLocks noGrp="1"/>
          </p:cNvSpPr>
          <p:nvPr>
            <p:ph sz="quarter" idx="12"/>
          </p:nvPr>
        </p:nvSpPr>
        <p:spPr/>
        <p:txBody>
          <a:bodyPr/>
          <a:lstStyle/>
          <a:p>
            <a:r>
              <a:rPr lang="en-US" dirty="0"/>
              <a:t>Highly cohesive systems</a:t>
            </a:r>
          </a:p>
          <a:p>
            <a:pPr lvl="1"/>
            <a:r>
              <a:rPr lang="en-US" dirty="0"/>
              <a:t>Functionality is strongly related</a:t>
            </a:r>
          </a:p>
          <a:p>
            <a:pPr lvl="1"/>
            <a:r>
              <a:rPr lang="en-US" dirty="0"/>
              <a:t>Modules belong together</a:t>
            </a:r>
          </a:p>
          <a:p>
            <a:r>
              <a:rPr lang="en-US" dirty="0"/>
              <a:t>Microservices = high cohesion wanted</a:t>
            </a:r>
          </a:p>
          <a:p>
            <a:pPr lvl="1"/>
            <a:r>
              <a:rPr lang="en-US" dirty="0"/>
              <a:t>Functions grouped in a services because all contribute to a single well-defined task</a:t>
            </a:r>
          </a:p>
          <a:p>
            <a:pPr lvl="1"/>
            <a:r>
              <a:rPr lang="en-US" dirty="0"/>
              <a:t>Reduce risk that a requirement concerns many different system components</a:t>
            </a:r>
          </a:p>
          <a:p>
            <a:endParaRPr lang="en-US" dirty="0"/>
          </a:p>
        </p:txBody>
      </p:sp>
      <p:sp>
        <p:nvSpPr>
          <p:cNvPr id="4" name="Text Placeholder 3"/>
          <p:cNvSpPr>
            <a:spLocks noGrp="1"/>
          </p:cNvSpPr>
          <p:nvPr>
            <p:ph type="body" sz="quarter" idx="23"/>
          </p:nvPr>
        </p:nvSpPr>
        <p:spPr/>
        <p:txBody>
          <a:bodyPr/>
          <a:lstStyle/>
          <a:p>
            <a:endParaRPr lang="en-US" dirty="0"/>
          </a:p>
        </p:txBody>
      </p:sp>
    </p:spTree>
    <p:extLst>
      <p:ext uri="{BB962C8B-B14F-4D97-AF65-F5344CB8AC3E}">
        <p14:creationId xmlns:p14="http://schemas.microsoft.com/office/powerpoint/2010/main" val="4037570159"/>
      </p:ext>
    </p:extLst>
  </p:cSld>
  <p:clrMapOvr>
    <a:masterClrMapping/>
  </p:clrMapOvr>
  <p:transition spd="slow">
    <p:push/>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.NET Portability Analyzer</a:t>
            </a:r>
          </a:p>
        </p:txBody>
      </p:sp>
      <p:sp>
        <p:nvSpPr>
          <p:cNvPr id="4" name="Content Placeholder 3"/>
          <p:cNvSpPr>
            <a:spLocks noGrp="1"/>
          </p:cNvSpPr>
          <p:nvPr>
            <p:ph sz="half" idx="2"/>
          </p:nvPr>
        </p:nvSpPr>
        <p:spPr/>
        <p:txBody>
          <a:bodyPr/>
          <a:lstStyle/>
          <a:p>
            <a:pPr marL="0" indent="0">
              <a:buNone/>
            </a:pPr>
            <a:r>
              <a:rPr lang="en-US" dirty="0" err="1">
                <a:hlinkClick r:id="rId2"/>
              </a:rPr>
              <a:t>NQuery</a:t>
            </a:r>
            <a:endParaRPr lang="en-US" dirty="0"/>
          </a:p>
        </p:txBody>
      </p:sp>
      <p:sp>
        <p:nvSpPr>
          <p:cNvPr id="7" name="Text Placeholder 6"/>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9114747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ASP.NET Core Basics</a:t>
            </a:r>
          </a:p>
        </p:txBody>
      </p:sp>
      <p:sp>
        <p:nvSpPr>
          <p:cNvPr id="3" name="Text Placeholder 2"/>
          <p:cNvSpPr>
            <a:spLocks noGrp="1"/>
          </p:cNvSpPr>
          <p:nvPr>
            <p:ph type="body" sz="quarter" idx="25"/>
          </p:nvPr>
        </p:nvSpPr>
        <p:spPr/>
        <p:txBody>
          <a:bodyPr/>
          <a:lstStyle/>
          <a:p>
            <a:r>
              <a:rPr lang="en-US" dirty="0"/>
              <a:t>Practical use of .NET Core</a:t>
            </a:r>
          </a:p>
        </p:txBody>
      </p:sp>
    </p:spTree>
    <p:extLst>
      <p:ext uri="{BB962C8B-B14F-4D97-AF65-F5344CB8AC3E}">
        <p14:creationId xmlns:p14="http://schemas.microsoft.com/office/powerpoint/2010/main" val="106830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bodyPr>
          <a:lstStyle/>
          <a:p>
            <a:r>
              <a:rPr lang="en-US" sz="4400" dirty="0">
                <a:solidFill>
                  <a:schemeClr val="accent2"/>
                </a:solidFill>
                <a:latin typeface="Segoe UI Light" pitchFamily="34" charset="0"/>
                <a:cs typeface="+mj-cs"/>
              </a:rPr>
              <a:t>Minimal ASP.NET Core</a:t>
            </a:r>
          </a:p>
        </p:txBody>
      </p:sp>
      <p:sp>
        <p:nvSpPr>
          <p:cNvPr id="4" name="Content Placeholder 3"/>
          <p:cNvSpPr>
            <a:spLocks noGrp="1"/>
          </p:cNvSpPr>
          <p:nvPr>
            <p:ph sz="half" idx="2"/>
          </p:nvPr>
        </p:nvSpPr>
        <p:spPr/>
        <p:txBody>
          <a:bodyPr/>
          <a:lstStyle/>
          <a:p>
            <a:pPr marL="0" indent="0">
              <a:buNone/>
            </a:pPr>
            <a:r>
              <a:rPr lang="en-US" sz="2400" dirty="0"/>
              <a:t>ASP.NET Pipeline</a:t>
            </a:r>
          </a:p>
          <a:p>
            <a:pPr marL="0" indent="0">
              <a:buNone/>
            </a:pPr>
            <a:r>
              <a:rPr lang="en-US" sz="2400" dirty="0"/>
              <a:t>Discuss “a la carte” framework</a:t>
            </a:r>
          </a:p>
          <a:p>
            <a:pPr marL="299957" lvl="1" indent="0">
              <a:buNone/>
            </a:pPr>
            <a:r>
              <a:rPr lang="en-US" sz="1400" dirty="0"/>
              <a:t>Add static files (</a:t>
            </a:r>
            <a:r>
              <a:rPr lang="en-US" sz="1400" dirty="0">
                <a:hlinkClick r:id="rId2"/>
              </a:rPr>
              <a:t>sample</a:t>
            </a:r>
            <a:r>
              <a:rPr lang="en-US" sz="1400" dirty="0"/>
              <a:t>)</a:t>
            </a:r>
          </a:p>
          <a:p>
            <a:pPr marL="0" indent="0">
              <a:buNone/>
            </a:pPr>
            <a:r>
              <a:rPr lang="en-US" sz="2400" dirty="0"/>
              <a:t>Kestrel</a:t>
            </a:r>
          </a:p>
          <a:p>
            <a:pPr marL="299957" lvl="1" indent="0">
              <a:buNone/>
            </a:pPr>
            <a:r>
              <a:rPr lang="en-US" sz="1400" dirty="0"/>
              <a:t>Windows, Linux with Docker</a:t>
            </a:r>
          </a:p>
          <a:p>
            <a:pPr marL="0" indent="0">
              <a:buNone/>
            </a:pPr>
            <a:r>
              <a:rPr lang="en-US" sz="2400" dirty="0"/>
              <a:t>Visual Studio Code</a:t>
            </a:r>
          </a:p>
          <a:p>
            <a:pPr marL="0" indent="0">
              <a:buNone/>
            </a:pPr>
            <a:r>
              <a:rPr lang="en-US" sz="2400" dirty="0"/>
              <a:t>Further readings</a:t>
            </a:r>
          </a:p>
          <a:p>
            <a:pPr marL="299957" lvl="1" indent="0">
              <a:buNone/>
            </a:pPr>
            <a:r>
              <a:rPr lang="en-US" sz="1400" dirty="0">
                <a:hlinkClick r:id="rId3"/>
              </a:rPr>
              <a:t>Building </a:t>
            </a:r>
            <a:r>
              <a:rPr lang="en-US" sz="1400" dirty="0" err="1">
                <a:hlinkClick r:id="rId3"/>
              </a:rPr>
              <a:t>middlewares</a:t>
            </a:r>
            <a:endParaRPr lang="en-US" sz="1400" dirty="0"/>
          </a:p>
        </p:txBody>
      </p:sp>
      <p:sp>
        <p:nvSpPr>
          <p:cNvPr id="7" name="Text Placeholder 6"/>
          <p:cNvSpPr>
            <a:spLocks noGrp="1"/>
          </p:cNvSpPr>
          <p:nvPr>
            <p:ph type="body" sz="quarter" idx="10"/>
          </p:nvPr>
        </p:nvSpPr>
        <p:spPr/>
        <p:txBody>
          <a:bodyPr/>
          <a:lstStyle/>
          <a:p>
            <a:r>
              <a:rPr lang="en-US" dirty="0">
                <a:hlinkClick r:id="rId4"/>
              </a:rPr>
              <a:t>https://github.com/rstropek/Samples/tree/master/AspNetCoreWorkshop/50-simplest-aspnet</a:t>
            </a:r>
            <a:r>
              <a:rPr lang="en-US" dirty="0"/>
              <a:t> </a:t>
            </a:r>
          </a:p>
        </p:txBody>
      </p:sp>
    </p:spTree>
    <p:extLst>
      <p:ext uri="{BB962C8B-B14F-4D97-AF65-F5344CB8AC3E}">
        <p14:creationId xmlns:p14="http://schemas.microsoft.com/office/powerpoint/2010/main" val="21807700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bodyPr>
          <a:lstStyle/>
          <a:p>
            <a:r>
              <a:rPr lang="en-US" sz="3600" dirty="0">
                <a:solidFill>
                  <a:schemeClr val="accent2"/>
                </a:solidFill>
                <a:latin typeface="Segoe UI Light" pitchFamily="34" charset="0"/>
                <a:cs typeface="+mj-cs"/>
              </a:rPr>
              <a:t>Walkthrough VS “File – New – Project”</a:t>
            </a:r>
          </a:p>
        </p:txBody>
      </p:sp>
      <p:sp>
        <p:nvSpPr>
          <p:cNvPr id="4" name="Content Placeholder 3"/>
          <p:cNvSpPr>
            <a:spLocks noGrp="1"/>
          </p:cNvSpPr>
          <p:nvPr>
            <p:ph sz="half" idx="2"/>
          </p:nvPr>
        </p:nvSpPr>
        <p:spPr/>
        <p:txBody>
          <a:bodyPr/>
          <a:lstStyle/>
          <a:p>
            <a:pPr marL="0" indent="0">
              <a:buNone/>
            </a:pPr>
            <a:r>
              <a:rPr lang="en-US" sz="2400" dirty="0"/>
              <a:t>Create web project in VS2015</a:t>
            </a:r>
          </a:p>
          <a:p>
            <a:pPr marL="0" indent="0">
              <a:buNone/>
            </a:pPr>
            <a:r>
              <a:rPr lang="en-US" sz="2400" dirty="0"/>
              <a:t>Walkthrough</a:t>
            </a:r>
          </a:p>
          <a:p>
            <a:pPr marL="299957" lvl="1" indent="0">
              <a:buNone/>
            </a:pPr>
            <a:r>
              <a:rPr lang="en-US" sz="1400" dirty="0">
                <a:hlinkClick r:id="rId2"/>
              </a:rPr>
              <a:t>Servers</a:t>
            </a:r>
            <a:r>
              <a:rPr lang="en-US" sz="1400" dirty="0"/>
              <a:t> (IIS and Kestrel)</a:t>
            </a:r>
          </a:p>
          <a:p>
            <a:pPr marL="299957" lvl="1" indent="0">
              <a:buNone/>
            </a:pPr>
            <a:r>
              <a:rPr lang="en-US" sz="1400" dirty="0">
                <a:hlinkClick r:id="rId3"/>
              </a:rPr>
              <a:t>Environments</a:t>
            </a:r>
            <a:endParaRPr lang="en-US" sz="1400" dirty="0"/>
          </a:p>
          <a:p>
            <a:pPr marL="299957" lvl="1" indent="0">
              <a:buNone/>
            </a:pPr>
            <a:r>
              <a:rPr lang="en-US" sz="1400" dirty="0"/>
              <a:t>Adding MVC</a:t>
            </a:r>
          </a:p>
          <a:p>
            <a:pPr marL="299957" lvl="1" indent="0">
              <a:buNone/>
            </a:pPr>
            <a:endParaRPr lang="en-US" sz="1400" dirty="0"/>
          </a:p>
        </p:txBody>
      </p:sp>
      <p:sp>
        <p:nvSpPr>
          <p:cNvPr id="7" name="Text Placeholder 6"/>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25985661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101 for ASP.NET Core</a:t>
            </a:r>
          </a:p>
        </p:txBody>
      </p:sp>
      <p:sp>
        <p:nvSpPr>
          <p:cNvPr id="5" name="Content Placeholder 4"/>
          <p:cNvSpPr>
            <a:spLocks noGrp="1"/>
          </p:cNvSpPr>
          <p:nvPr>
            <p:ph sz="quarter" idx="12"/>
          </p:nvPr>
        </p:nvSpPr>
        <p:spPr/>
        <p:txBody>
          <a:bodyPr/>
          <a:lstStyle/>
          <a:p>
            <a:r>
              <a:rPr lang="en-US" dirty="0">
                <a:hlinkClick r:id="rId2"/>
              </a:rPr>
              <a:t>Application Startup</a:t>
            </a:r>
            <a:endParaRPr lang="en-US" dirty="0"/>
          </a:p>
          <a:p>
            <a:pPr lvl="1"/>
            <a:r>
              <a:rPr lang="en-US" dirty="0">
                <a:latin typeface="Lucida Console" panose="020B0609040504020204" pitchFamily="49" charset="0"/>
              </a:rPr>
              <a:t>Main</a:t>
            </a:r>
            <a:r>
              <a:rPr lang="en-US" dirty="0"/>
              <a:t> Method</a:t>
            </a:r>
          </a:p>
          <a:p>
            <a:pPr lvl="1"/>
            <a:r>
              <a:rPr lang="en-US" dirty="0">
                <a:latin typeface="Lucida Console" panose="020B0609040504020204" pitchFamily="49" charset="0"/>
              </a:rPr>
              <a:t>Startup</a:t>
            </a:r>
            <a:r>
              <a:rPr lang="en-US" dirty="0"/>
              <a:t> class with </a:t>
            </a:r>
            <a:r>
              <a:rPr lang="en-US" dirty="0" err="1">
                <a:latin typeface="Lucida Console" panose="020B0609040504020204" pitchFamily="49" charset="0"/>
                <a:hlinkClick r:id="rId3"/>
              </a:rPr>
              <a:t>ConfigureServices</a:t>
            </a:r>
            <a:r>
              <a:rPr lang="en-US" dirty="0"/>
              <a:t> (DI) and </a:t>
            </a:r>
            <a:r>
              <a:rPr lang="en-US" dirty="0">
                <a:latin typeface="Lucida Console" panose="020B0609040504020204" pitchFamily="49" charset="0"/>
              </a:rPr>
              <a:t>Configure</a:t>
            </a:r>
            <a:r>
              <a:rPr lang="en-US" dirty="0"/>
              <a:t> (Pipeline)</a:t>
            </a:r>
          </a:p>
          <a:p>
            <a:r>
              <a:rPr lang="en-US" dirty="0">
                <a:hlinkClick r:id="rId4"/>
              </a:rPr>
              <a:t>Static Files</a:t>
            </a:r>
            <a:endParaRPr lang="en-US" dirty="0"/>
          </a:p>
          <a:p>
            <a:r>
              <a:rPr lang="en-US" dirty="0">
                <a:hlinkClick r:id="rId5"/>
              </a:rPr>
              <a:t>Environments</a:t>
            </a:r>
            <a:endParaRPr lang="en-US" dirty="0"/>
          </a:p>
          <a:p>
            <a:r>
              <a:rPr lang="en-US" dirty="0">
                <a:hlinkClick r:id="rId6"/>
              </a:rPr>
              <a:t>Servers</a:t>
            </a:r>
            <a:endParaRPr lang="en-US" dirty="0"/>
          </a:p>
          <a:p>
            <a:pPr lvl="1"/>
            <a:r>
              <a:rPr lang="en-US" dirty="0"/>
              <a:t>IIS, Kestrel</a:t>
            </a:r>
          </a:p>
        </p:txBody>
      </p:sp>
      <p:sp>
        <p:nvSpPr>
          <p:cNvPr id="2" name="Text Placeholder 1">
            <a:extLst>
              <a:ext uri="{FF2B5EF4-FFF2-40B4-BE49-F238E27FC236}">
                <a16:creationId xmlns:a16="http://schemas.microsoft.com/office/drawing/2014/main" id="{83FA917B-EB6E-4881-A4A3-E7A94827A478}"/>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111039307"/>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a:t>
            </a:r>
          </a:p>
        </p:txBody>
      </p:sp>
      <p:sp>
        <p:nvSpPr>
          <p:cNvPr id="3" name="Content Placeholder 2"/>
          <p:cNvSpPr>
            <a:spLocks noGrp="1"/>
          </p:cNvSpPr>
          <p:nvPr>
            <p:ph sz="quarter" idx="12"/>
          </p:nvPr>
        </p:nvSpPr>
        <p:spPr/>
        <p:txBody>
          <a:bodyPr/>
          <a:lstStyle/>
          <a:p>
            <a:r>
              <a:rPr lang="en-US" dirty="0"/>
              <a:t>No </a:t>
            </a:r>
            <a:r>
              <a:rPr lang="en-US" dirty="0" err="1">
                <a:latin typeface="Lucida Console" panose="020B0609040504020204" pitchFamily="49" charset="0"/>
              </a:rPr>
              <a:t>web.config</a:t>
            </a:r>
            <a:r>
              <a:rPr lang="en-US" dirty="0"/>
              <a:t> anymore</a:t>
            </a:r>
          </a:p>
          <a:p>
            <a:r>
              <a:rPr lang="en-US" dirty="0"/>
              <a:t>Key/value pair settings from different providers</a:t>
            </a:r>
          </a:p>
          <a:p>
            <a:pPr lvl="1"/>
            <a:r>
              <a:rPr lang="en-US" dirty="0"/>
              <a:t>E.g. memory, environment variables, JSON, INI, XML</a:t>
            </a:r>
          </a:p>
          <a:p>
            <a:r>
              <a:rPr lang="en-US" dirty="0"/>
              <a:t>Extensible</a:t>
            </a:r>
          </a:p>
          <a:p>
            <a:pPr lvl="1"/>
            <a:r>
              <a:rPr lang="en-US" dirty="0">
                <a:hlinkClick r:id="rId2"/>
              </a:rPr>
              <a:t>Details about writing custom providers</a:t>
            </a:r>
            <a:endParaRPr lang="en-US" dirty="0"/>
          </a:p>
          <a:p>
            <a:r>
              <a:rPr lang="en-US" dirty="0">
                <a:hlinkClick r:id="rId2"/>
              </a:rPr>
              <a:t>Options pattern</a:t>
            </a:r>
            <a:r>
              <a:rPr lang="en-US" dirty="0"/>
              <a:t> for DI integration</a:t>
            </a:r>
          </a:p>
        </p:txBody>
      </p:sp>
      <p:sp>
        <p:nvSpPr>
          <p:cNvPr id="5" name="Text Placeholder 4">
            <a:extLst>
              <a:ext uri="{FF2B5EF4-FFF2-40B4-BE49-F238E27FC236}">
                <a16:creationId xmlns:a16="http://schemas.microsoft.com/office/drawing/2014/main" id="{61324D69-E3D9-44A5-93AE-D40807331D87}"/>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062779776"/>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Configuration</a:t>
            </a:r>
          </a:p>
        </p:txBody>
      </p:sp>
      <p:sp>
        <p:nvSpPr>
          <p:cNvPr id="4" name="Content Placeholder 3"/>
          <p:cNvSpPr>
            <a:spLocks noGrp="1"/>
          </p:cNvSpPr>
          <p:nvPr>
            <p:ph sz="half" idx="2"/>
          </p:nvPr>
        </p:nvSpPr>
        <p:spPr/>
        <p:txBody>
          <a:bodyPr/>
          <a:lstStyle/>
          <a:p>
            <a:pPr marL="0" indent="0">
              <a:buNone/>
            </a:pPr>
            <a:r>
              <a:rPr lang="en-US" sz="2400" dirty="0"/>
              <a:t>In-memory configuration</a:t>
            </a:r>
          </a:p>
          <a:p>
            <a:pPr marL="0" indent="0">
              <a:buNone/>
            </a:pPr>
            <a:r>
              <a:rPr lang="en-US" sz="2400" dirty="0"/>
              <a:t>JSON configuration</a:t>
            </a:r>
          </a:p>
          <a:p>
            <a:pPr marL="0" indent="0">
              <a:buNone/>
            </a:pPr>
            <a:r>
              <a:rPr lang="en-US" sz="2400" dirty="0"/>
              <a:t>Configuration via command line</a:t>
            </a:r>
          </a:p>
          <a:p>
            <a:pPr marL="0" indent="0">
              <a:buNone/>
            </a:pPr>
            <a:r>
              <a:rPr lang="en-US" sz="2400" dirty="0"/>
              <a:t>Configuration with environment variables</a:t>
            </a:r>
          </a:p>
          <a:p>
            <a:pPr marL="0" indent="0">
              <a:buNone/>
            </a:pPr>
            <a:r>
              <a:rPr lang="en-US" sz="2400" dirty="0"/>
              <a:t>Options pattern</a:t>
            </a:r>
          </a:p>
          <a:p>
            <a:pPr marL="0" indent="0">
              <a:buNone/>
            </a:pPr>
            <a:endParaRPr lang="en-US" sz="2400" dirty="0"/>
          </a:p>
          <a:p>
            <a:pPr marL="0" indent="0">
              <a:buNone/>
            </a:pPr>
            <a:r>
              <a:rPr lang="en-US" sz="2400" dirty="0"/>
              <a:t>See practical use in </a:t>
            </a:r>
            <a:r>
              <a:rPr lang="en-US" sz="2400" dirty="0" err="1">
                <a:hlinkClick r:id="rId2"/>
              </a:rPr>
              <a:t>AppInsights</a:t>
            </a:r>
            <a:endParaRPr lang="en-US" sz="2400" dirty="0"/>
          </a:p>
        </p:txBody>
      </p:sp>
      <p:sp>
        <p:nvSpPr>
          <p:cNvPr id="7" name="Text Placeholder 6"/>
          <p:cNvSpPr>
            <a:spLocks noGrp="1"/>
          </p:cNvSpPr>
          <p:nvPr>
            <p:ph type="body" sz="quarter" idx="10"/>
          </p:nvPr>
        </p:nvSpPr>
        <p:spPr/>
        <p:txBody>
          <a:bodyPr/>
          <a:lstStyle/>
          <a:p>
            <a:r>
              <a:rPr lang="en-US" dirty="0">
                <a:hlinkClick r:id="rId3"/>
              </a:rPr>
              <a:t>https://github.com/rstropek/Samples/tree/master/AspNetCoreWorkshop/55-configuration/</a:t>
            </a:r>
            <a:r>
              <a:rPr lang="en-US" dirty="0"/>
              <a:t> </a:t>
            </a:r>
          </a:p>
        </p:txBody>
      </p:sp>
    </p:spTree>
    <p:extLst>
      <p:ext uri="{BB962C8B-B14F-4D97-AF65-F5344CB8AC3E}">
        <p14:creationId xmlns:p14="http://schemas.microsoft.com/office/powerpoint/2010/main" val="2821687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Logging</a:t>
            </a:r>
          </a:p>
        </p:txBody>
      </p:sp>
      <p:sp>
        <p:nvSpPr>
          <p:cNvPr id="3" name="Content Placeholder 2"/>
          <p:cNvSpPr>
            <a:spLocks noGrp="1"/>
          </p:cNvSpPr>
          <p:nvPr>
            <p:ph sz="quarter" idx="12"/>
          </p:nvPr>
        </p:nvSpPr>
        <p:spPr/>
        <p:txBody>
          <a:bodyPr/>
          <a:lstStyle/>
          <a:p>
            <a:r>
              <a:rPr lang="en-US" dirty="0"/>
              <a:t>Support for logging built into ASP.NET Core</a:t>
            </a:r>
          </a:p>
          <a:p>
            <a:r>
              <a:rPr lang="en-US" dirty="0"/>
              <a:t>Various logger built in</a:t>
            </a:r>
          </a:p>
          <a:p>
            <a:pPr lvl="1"/>
            <a:r>
              <a:rPr lang="en-US" dirty="0"/>
              <a:t>E.g. console, </a:t>
            </a:r>
            <a:r>
              <a:rPr lang="en-US" dirty="0" err="1"/>
              <a:t>NLog</a:t>
            </a:r>
            <a:endParaRPr lang="en-US" dirty="0"/>
          </a:p>
          <a:p>
            <a:r>
              <a:rPr lang="en-US" dirty="0">
                <a:hlinkClick r:id="rId2"/>
              </a:rPr>
              <a:t>Details about logging</a:t>
            </a:r>
            <a:endParaRPr lang="en-US" dirty="0"/>
          </a:p>
          <a:p>
            <a:r>
              <a:rPr lang="en-US" dirty="0"/>
              <a:t>Consider using </a:t>
            </a:r>
            <a:r>
              <a:rPr lang="en-US" dirty="0">
                <a:hlinkClick r:id="rId3"/>
              </a:rPr>
              <a:t>Application Insights</a:t>
            </a:r>
            <a:endParaRPr lang="en-US" dirty="0"/>
          </a:p>
          <a:p>
            <a:pPr lvl="1"/>
            <a:r>
              <a:rPr lang="en-US" dirty="0">
                <a:hlinkClick r:id="rId4"/>
              </a:rPr>
              <a:t>Getting started with </a:t>
            </a:r>
            <a:r>
              <a:rPr lang="en-US" dirty="0" err="1">
                <a:hlinkClick r:id="rId4"/>
              </a:rPr>
              <a:t>AppInsights</a:t>
            </a:r>
            <a:r>
              <a:rPr lang="en-US" dirty="0">
                <a:hlinkClick r:id="rId4"/>
              </a:rPr>
              <a:t> in ASP.NET Core</a:t>
            </a:r>
            <a:endParaRPr lang="en-US" dirty="0"/>
          </a:p>
        </p:txBody>
      </p:sp>
      <p:sp>
        <p:nvSpPr>
          <p:cNvPr id="5" name="Text Placeholder 4">
            <a:extLst>
              <a:ext uri="{FF2B5EF4-FFF2-40B4-BE49-F238E27FC236}">
                <a16:creationId xmlns:a16="http://schemas.microsoft.com/office/drawing/2014/main" id="{B7A92734-3D7A-4483-BCEC-9EF9CAF7A8FB}"/>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75581043"/>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Logging</a:t>
            </a:r>
          </a:p>
        </p:txBody>
      </p:sp>
      <p:sp>
        <p:nvSpPr>
          <p:cNvPr id="4" name="Content Placeholder 3"/>
          <p:cNvSpPr>
            <a:spLocks noGrp="1"/>
          </p:cNvSpPr>
          <p:nvPr>
            <p:ph sz="half" idx="2"/>
          </p:nvPr>
        </p:nvSpPr>
        <p:spPr/>
        <p:txBody>
          <a:bodyPr/>
          <a:lstStyle/>
          <a:p>
            <a:pPr marL="0" indent="0">
              <a:buNone/>
            </a:pPr>
            <a:r>
              <a:rPr lang="en-US" sz="2800" dirty="0"/>
              <a:t>JSON file to configure logging</a:t>
            </a:r>
          </a:p>
          <a:p>
            <a:pPr marL="299957" lvl="1" indent="0">
              <a:buNone/>
            </a:pPr>
            <a:r>
              <a:rPr lang="en-US" sz="1600" dirty="0"/>
              <a:t>.NET Core Logging</a:t>
            </a:r>
          </a:p>
          <a:p>
            <a:pPr marL="299957" lvl="1" indent="0">
              <a:buNone/>
            </a:pPr>
            <a:r>
              <a:rPr lang="en-US" sz="1600" dirty="0" err="1"/>
              <a:t>AppInsights</a:t>
            </a:r>
            <a:endParaRPr lang="en-US" sz="1600" dirty="0"/>
          </a:p>
          <a:p>
            <a:pPr marL="0" indent="0">
              <a:buNone/>
            </a:pPr>
            <a:r>
              <a:rPr lang="en-US" sz="2800" dirty="0"/>
              <a:t>Custom logging</a:t>
            </a:r>
          </a:p>
          <a:p>
            <a:pPr marL="0" indent="0">
              <a:buNone/>
            </a:pPr>
            <a:r>
              <a:rPr lang="en-US" sz="2800" dirty="0" err="1"/>
              <a:t>AppInsights</a:t>
            </a:r>
            <a:r>
              <a:rPr lang="en-US" sz="2800" dirty="0"/>
              <a:t> portal</a:t>
            </a:r>
          </a:p>
          <a:p>
            <a:pPr marL="0" indent="0">
              <a:buNone/>
            </a:pPr>
            <a:endParaRPr lang="en-US" sz="2800" dirty="0"/>
          </a:p>
        </p:txBody>
      </p:sp>
      <p:sp>
        <p:nvSpPr>
          <p:cNvPr id="7" name="Text Placeholder 6"/>
          <p:cNvSpPr>
            <a:spLocks noGrp="1"/>
          </p:cNvSpPr>
          <p:nvPr>
            <p:ph type="body" sz="quarter" idx="10"/>
          </p:nvPr>
        </p:nvSpPr>
        <p:spPr/>
        <p:txBody>
          <a:bodyPr/>
          <a:lstStyle/>
          <a:p>
            <a:r>
              <a:rPr lang="en-US" dirty="0">
                <a:hlinkClick r:id="rId2"/>
              </a:rPr>
              <a:t>https://github.com/rstropek/Samples/tree/master/AspNetCoreWorkshop/58-logging/</a:t>
            </a:r>
            <a:r>
              <a:rPr lang="en-US" dirty="0"/>
              <a:t> </a:t>
            </a:r>
          </a:p>
        </p:txBody>
      </p:sp>
    </p:spTree>
    <p:extLst>
      <p:ext uri="{BB962C8B-B14F-4D97-AF65-F5344CB8AC3E}">
        <p14:creationId xmlns:p14="http://schemas.microsoft.com/office/powerpoint/2010/main" val="17632199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a:t>
            </a:r>
          </a:p>
        </p:txBody>
      </p:sp>
      <p:sp>
        <p:nvSpPr>
          <p:cNvPr id="3" name="Content Placeholder 2"/>
          <p:cNvSpPr>
            <a:spLocks noGrp="1"/>
          </p:cNvSpPr>
          <p:nvPr>
            <p:ph sz="quarter" idx="12"/>
          </p:nvPr>
        </p:nvSpPr>
        <p:spPr/>
        <p:txBody>
          <a:bodyPr/>
          <a:lstStyle/>
          <a:p>
            <a:r>
              <a:rPr lang="en-US" dirty="0"/>
              <a:t>Support for DI built into ASP.NET Core</a:t>
            </a:r>
          </a:p>
          <a:p>
            <a:pPr lvl="1"/>
            <a:r>
              <a:rPr lang="en-US" dirty="0">
                <a:hlinkClick r:id="rId2"/>
              </a:rPr>
              <a:t>Details about DI</a:t>
            </a:r>
            <a:endParaRPr lang="en-US" dirty="0"/>
          </a:p>
          <a:p>
            <a:r>
              <a:rPr lang="en-US" dirty="0"/>
              <a:t>Framework-provided services and your own services</a:t>
            </a:r>
          </a:p>
          <a:p>
            <a:r>
              <a:rPr lang="en-US" dirty="0"/>
              <a:t>Service Lifetime</a:t>
            </a:r>
          </a:p>
          <a:p>
            <a:pPr lvl="1"/>
            <a:r>
              <a:rPr lang="en-US" dirty="0"/>
              <a:t>Transient, Scoped, Singleton, Instance</a:t>
            </a:r>
          </a:p>
          <a:p>
            <a:r>
              <a:rPr lang="en-US" dirty="0"/>
              <a:t>Default container can be replaced (</a:t>
            </a:r>
            <a:r>
              <a:rPr lang="en-US" dirty="0">
                <a:hlinkClick r:id="rId3"/>
              </a:rPr>
              <a:t>details</a:t>
            </a:r>
            <a:r>
              <a:rPr lang="en-US" dirty="0"/>
              <a:t>)</a:t>
            </a:r>
          </a:p>
        </p:txBody>
      </p:sp>
      <p:sp>
        <p:nvSpPr>
          <p:cNvPr id="5" name="Text Placeholder 4">
            <a:extLst>
              <a:ext uri="{FF2B5EF4-FFF2-40B4-BE49-F238E27FC236}">
                <a16:creationId xmlns:a16="http://schemas.microsoft.com/office/drawing/2014/main" id="{AAB184CB-80EA-4D56-9593-A81622EE23C0}"/>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33164948"/>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Bounded Context</a:t>
            </a:r>
          </a:p>
        </p:txBody>
      </p:sp>
      <p:sp>
        <p:nvSpPr>
          <p:cNvPr id="4" name="Text Placeholder 3"/>
          <p:cNvSpPr>
            <a:spLocks noGrp="1"/>
          </p:cNvSpPr>
          <p:nvPr>
            <p:ph type="body" sz="quarter" idx="23"/>
          </p:nvPr>
        </p:nvSpPr>
        <p:spPr/>
        <p:txBody>
          <a:bodyPr/>
          <a:lstStyle/>
          <a:p>
            <a:endParaRPr lang="en-US" dirty="0"/>
          </a:p>
        </p:txBody>
      </p:sp>
      <p:sp>
        <p:nvSpPr>
          <p:cNvPr id="5" name="Text Placeholder 4"/>
          <p:cNvSpPr>
            <a:spLocks noGrp="1"/>
          </p:cNvSpPr>
          <p:nvPr>
            <p:ph type="body" sz="quarter" idx="24"/>
          </p:nvPr>
        </p:nvSpPr>
        <p:spPr/>
        <p:txBody>
          <a:bodyPr/>
          <a:lstStyle/>
          <a:p>
            <a:r>
              <a:rPr lang="en-US" dirty="0"/>
              <a:t>Microservices often represent bounded contexts</a:t>
            </a:r>
          </a:p>
          <a:p>
            <a:r>
              <a:rPr lang="en-US" dirty="0"/>
              <a:t>Business-focused design</a:t>
            </a:r>
          </a:p>
          <a:p>
            <a:pPr lvl="1"/>
            <a:r>
              <a:rPr lang="en-US" dirty="0"/>
              <a:t>Less technical-focused design based on technical layers</a:t>
            </a:r>
          </a:p>
        </p:txBody>
      </p:sp>
      <p:sp>
        <p:nvSpPr>
          <p:cNvPr id="6" name="Text Placeholder 5"/>
          <p:cNvSpPr>
            <a:spLocks noGrp="1"/>
          </p:cNvSpPr>
          <p:nvPr>
            <p:ph type="body" sz="quarter" idx="25"/>
          </p:nvPr>
        </p:nvSpPr>
        <p:spPr/>
        <p:txBody>
          <a:bodyPr/>
          <a:lstStyle/>
          <a:p>
            <a:r>
              <a:rPr lang="en-US" dirty="0"/>
              <a:t>Source: </a:t>
            </a:r>
            <a:r>
              <a:rPr lang="en-US" dirty="0">
                <a:hlinkClick r:id="rId2"/>
              </a:rPr>
              <a:t>http://martinfowler.com/bliki/BoundedContext.html</a:t>
            </a:r>
            <a:endParaRPr lang="en-US" dirty="0"/>
          </a:p>
        </p:txBody>
      </p:sp>
      <p:pic>
        <p:nvPicPr>
          <p:cNvPr id="2050" name="Picture 2" descr="http://martinfowler.com/bliki/images/boundedContext/sketch.png"/>
          <p:cNvPicPr>
            <a:picLocks noGrp="1" noChangeAspect="1" noChangeArrowheads="1"/>
          </p:cNvPicPr>
          <p:nvPr>
            <p:ph sz="quarter" idx="22"/>
          </p:nvPr>
        </p:nvPicPr>
        <p:blipFill>
          <a:blip r:embed="rId3">
            <a:extLst>
              <a:ext uri="{28A0092B-C50C-407E-A947-70E740481C1C}">
                <a14:useLocalDpi xmlns:a14="http://schemas.microsoft.com/office/drawing/2010/main" val="0"/>
              </a:ext>
            </a:extLst>
          </a:blip>
          <a:srcRect/>
          <a:stretch>
            <a:fillRect/>
          </a:stretch>
        </p:blipFill>
        <p:spPr bwMode="auto">
          <a:xfrm>
            <a:off x="468313" y="1142256"/>
            <a:ext cx="5327650" cy="32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219805"/>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Dependency Injection</a:t>
            </a:r>
          </a:p>
        </p:txBody>
      </p:sp>
      <p:sp>
        <p:nvSpPr>
          <p:cNvPr id="4" name="Content Placeholder 3"/>
          <p:cNvSpPr>
            <a:spLocks noGrp="1"/>
          </p:cNvSpPr>
          <p:nvPr>
            <p:ph sz="half" idx="2"/>
          </p:nvPr>
        </p:nvSpPr>
        <p:spPr/>
        <p:txBody>
          <a:bodyPr/>
          <a:lstStyle/>
          <a:p>
            <a:pPr marL="0" indent="0">
              <a:buNone/>
            </a:pPr>
            <a:r>
              <a:rPr lang="en-US" sz="2800" dirty="0"/>
              <a:t>Setting up DI</a:t>
            </a:r>
          </a:p>
          <a:p>
            <a:pPr marL="0" indent="0">
              <a:buNone/>
            </a:pPr>
            <a:r>
              <a:rPr lang="en-US" sz="2800" dirty="0"/>
              <a:t>Service Lifetime</a:t>
            </a:r>
          </a:p>
        </p:txBody>
      </p:sp>
      <p:sp>
        <p:nvSpPr>
          <p:cNvPr id="7" name="Text Placeholder 6"/>
          <p:cNvSpPr>
            <a:spLocks noGrp="1"/>
          </p:cNvSpPr>
          <p:nvPr>
            <p:ph type="body" sz="quarter" idx="10"/>
          </p:nvPr>
        </p:nvSpPr>
        <p:spPr/>
        <p:txBody>
          <a:bodyPr/>
          <a:lstStyle/>
          <a:p>
            <a:r>
              <a:rPr lang="en-US" dirty="0">
                <a:hlinkClick r:id="rId2"/>
              </a:rPr>
              <a:t>https://github.com/rstropek/Samples/tree/master/AspNetCoreWorkshop/60-di-scopes/</a:t>
            </a:r>
            <a:r>
              <a:rPr lang="en-US" dirty="0"/>
              <a:t> </a:t>
            </a:r>
          </a:p>
        </p:txBody>
      </p:sp>
    </p:spTree>
    <p:extLst>
      <p:ext uri="{BB962C8B-B14F-4D97-AF65-F5344CB8AC3E}">
        <p14:creationId xmlns:p14="http://schemas.microsoft.com/office/powerpoint/2010/main" val="123711620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Automation</a:t>
            </a:r>
          </a:p>
        </p:txBody>
      </p:sp>
      <p:sp>
        <p:nvSpPr>
          <p:cNvPr id="3" name="Text Placeholder 2"/>
          <p:cNvSpPr>
            <a:spLocks noGrp="1"/>
          </p:cNvSpPr>
          <p:nvPr>
            <p:ph type="body" sz="quarter" idx="25"/>
          </p:nvPr>
        </p:nvSpPr>
        <p:spPr/>
        <p:txBody>
          <a:bodyPr/>
          <a:lstStyle/>
          <a:p>
            <a:r>
              <a:rPr lang="en-US" dirty="0"/>
              <a:t>Test, build, and release automation</a:t>
            </a:r>
          </a:p>
        </p:txBody>
      </p:sp>
    </p:spTree>
    <p:extLst>
      <p:ext uri="{BB962C8B-B14F-4D97-AF65-F5344CB8AC3E}">
        <p14:creationId xmlns:p14="http://schemas.microsoft.com/office/powerpoint/2010/main" val="1045611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AT" dirty="0"/>
              <a:t>CI </a:t>
            </a:r>
            <a:r>
              <a:rPr lang="de-AT" dirty="0" err="1"/>
              <a:t>with</a:t>
            </a:r>
            <a:r>
              <a:rPr lang="de-AT" dirty="0"/>
              <a:t> .NET Core </a:t>
            </a:r>
            <a:r>
              <a:rPr lang="de-AT" dirty="0" err="1"/>
              <a:t>apps</a:t>
            </a:r>
            <a:endParaRPr lang="de-AT" dirty="0"/>
          </a:p>
        </p:txBody>
      </p:sp>
      <p:sp>
        <p:nvSpPr>
          <p:cNvPr id="5" name="Content Placeholder 4"/>
          <p:cNvSpPr>
            <a:spLocks noGrp="1"/>
          </p:cNvSpPr>
          <p:nvPr>
            <p:ph sz="quarter" idx="12"/>
          </p:nvPr>
        </p:nvSpPr>
        <p:spPr/>
        <p:txBody>
          <a:bodyPr/>
          <a:lstStyle/>
          <a:p>
            <a:r>
              <a:rPr lang="de-AT" dirty="0"/>
              <a:t>VSTS </a:t>
            </a:r>
            <a:r>
              <a:rPr lang="de-AT" dirty="0" err="1"/>
              <a:t>supports</a:t>
            </a:r>
            <a:r>
              <a:rPr lang="de-AT" dirty="0"/>
              <a:t> </a:t>
            </a:r>
            <a:r>
              <a:rPr lang="de-AT" dirty="0" err="1"/>
              <a:t>building</a:t>
            </a:r>
            <a:r>
              <a:rPr lang="de-AT" dirty="0"/>
              <a:t> </a:t>
            </a:r>
            <a:r>
              <a:rPr lang="de-AT" dirty="0" err="1"/>
              <a:t>and</a:t>
            </a:r>
            <a:r>
              <a:rPr lang="de-AT" dirty="0"/>
              <a:t> </a:t>
            </a:r>
            <a:r>
              <a:rPr lang="de-AT" dirty="0" err="1"/>
              <a:t>publishing</a:t>
            </a:r>
            <a:r>
              <a:rPr lang="de-AT" dirty="0"/>
              <a:t> .NET Core </a:t>
            </a:r>
            <a:r>
              <a:rPr lang="de-AT" dirty="0" err="1"/>
              <a:t>apps</a:t>
            </a:r>
            <a:endParaRPr lang="de-AT" dirty="0"/>
          </a:p>
          <a:p>
            <a:pPr lvl="1"/>
            <a:r>
              <a:rPr lang="de-AT" dirty="0">
                <a:hlinkClick r:id="rId2"/>
              </a:rPr>
              <a:t>Details</a:t>
            </a:r>
            <a:endParaRPr lang="de-AT" dirty="0"/>
          </a:p>
          <a:p>
            <a:r>
              <a:rPr lang="de-AT" dirty="0"/>
              <a:t>Azure App Services </a:t>
            </a:r>
            <a:r>
              <a:rPr lang="de-AT" dirty="0" err="1"/>
              <a:t>supports</a:t>
            </a:r>
            <a:r>
              <a:rPr lang="de-AT" dirty="0"/>
              <a:t> .NET Core </a:t>
            </a:r>
            <a:r>
              <a:rPr lang="de-AT" dirty="0" err="1"/>
              <a:t>apps</a:t>
            </a:r>
            <a:endParaRPr lang="de-AT" dirty="0"/>
          </a:p>
          <a:p>
            <a:pPr lvl="1"/>
            <a:r>
              <a:rPr lang="de-AT" dirty="0">
                <a:hlinkClick r:id="rId3"/>
              </a:rPr>
              <a:t>Kudu-support </a:t>
            </a:r>
            <a:r>
              <a:rPr lang="de-AT" dirty="0" err="1">
                <a:hlinkClick r:id="rId3"/>
              </a:rPr>
              <a:t>for</a:t>
            </a:r>
            <a:r>
              <a:rPr lang="de-AT" dirty="0">
                <a:hlinkClick r:id="rId3"/>
              </a:rPr>
              <a:t> .NET Core</a:t>
            </a:r>
            <a:endParaRPr lang="de-AT" dirty="0"/>
          </a:p>
          <a:p>
            <a:r>
              <a:rPr lang="de-AT" dirty="0"/>
              <a:t>Ready-made Docker </a:t>
            </a:r>
            <a:r>
              <a:rPr lang="de-AT" dirty="0" err="1"/>
              <a:t>image</a:t>
            </a:r>
            <a:r>
              <a:rPr lang="de-AT" dirty="0"/>
              <a:t> </a:t>
            </a:r>
            <a:r>
              <a:rPr lang="de-AT" dirty="0" err="1"/>
              <a:t>with</a:t>
            </a:r>
            <a:r>
              <a:rPr lang="de-AT" dirty="0"/>
              <a:t> </a:t>
            </a:r>
            <a:r>
              <a:rPr lang="de-AT" dirty="0" err="1">
                <a:latin typeface="Lucida Console" panose="020B0609040504020204" pitchFamily="49" charset="0"/>
              </a:rPr>
              <a:t>Dockerfile</a:t>
            </a:r>
            <a:endParaRPr lang="de-AT" dirty="0">
              <a:latin typeface="Lucida Console" panose="020B0609040504020204" pitchFamily="49" charset="0"/>
            </a:endParaRPr>
          </a:p>
          <a:p>
            <a:pPr lvl="1"/>
            <a:r>
              <a:rPr lang="de-AT" dirty="0" err="1">
                <a:latin typeface="Lucida Console" panose="020B0609040504020204" pitchFamily="49" charset="0"/>
                <a:hlinkClick r:id="rId4"/>
              </a:rPr>
              <a:t>microsoft</a:t>
            </a:r>
            <a:r>
              <a:rPr lang="de-AT" dirty="0">
                <a:latin typeface="Lucida Console" panose="020B0609040504020204" pitchFamily="49" charset="0"/>
                <a:hlinkClick r:id="rId4"/>
              </a:rPr>
              <a:t>/</a:t>
            </a:r>
            <a:r>
              <a:rPr lang="de-AT" dirty="0" err="1">
                <a:latin typeface="Lucida Console" panose="020B0609040504020204" pitchFamily="49" charset="0"/>
                <a:hlinkClick r:id="rId4"/>
              </a:rPr>
              <a:t>dotnet</a:t>
            </a:r>
            <a:endParaRPr lang="de-AT" dirty="0">
              <a:latin typeface="Lucida Console" panose="020B0609040504020204" pitchFamily="49" charset="0"/>
            </a:endParaRPr>
          </a:p>
        </p:txBody>
      </p:sp>
      <p:sp>
        <p:nvSpPr>
          <p:cNvPr id="2" name="Text Placeholder 1">
            <a:extLst>
              <a:ext uri="{FF2B5EF4-FFF2-40B4-BE49-F238E27FC236}">
                <a16:creationId xmlns:a16="http://schemas.microsoft.com/office/drawing/2014/main" id="{15910724-4C9F-4289-A43B-522CCB5AF35B}"/>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184505420"/>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Build Automation</a:t>
            </a:r>
          </a:p>
        </p:txBody>
      </p:sp>
      <p:sp>
        <p:nvSpPr>
          <p:cNvPr id="4" name="Content Placeholder 3"/>
          <p:cNvSpPr>
            <a:spLocks noGrp="1"/>
          </p:cNvSpPr>
          <p:nvPr>
            <p:ph sz="half" idx="2"/>
          </p:nvPr>
        </p:nvSpPr>
        <p:spPr/>
        <p:txBody>
          <a:bodyPr/>
          <a:lstStyle/>
          <a:p>
            <a:pPr marL="0" indent="0">
              <a:buNone/>
            </a:pPr>
            <a:r>
              <a:rPr lang="en-US" dirty="0"/>
              <a:t>Build and deploy .NET Core in VSTS</a:t>
            </a:r>
          </a:p>
          <a:p>
            <a:pPr marL="0" indent="0">
              <a:buNone/>
            </a:pPr>
            <a:endParaRPr lang="en-US" dirty="0"/>
          </a:p>
        </p:txBody>
      </p:sp>
      <p:sp>
        <p:nvSpPr>
          <p:cNvPr id="7" name="Text Placeholder 6"/>
          <p:cNvSpPr>
            <a:spLocks noGrp="1"/>
          </p:cNvSpPr>
          <p:nvPr>
            <p:ph type="body" sz="quarter" idx="10"/>
          </p:nvPr>
        </p:nvSpPr>
        <p:spPr/>
        <p:txBody>
          <a:bodyPr/>
          <a:lstStyle/>
          <a:p>
            <a:r>
              <a:rPr lang="en-US" dirty="0">
                <a:hlinkClick r:id="rId2"/>
              </a:rPr>
              <a:t>https://www.visualstudio.com/en-us/docs/build/apps/aspnet/aspnetcore-to-azure</a:t>
            </a:r>
            <a:r>
              <a:rPr lang="en-US" dirty="0"/>
              <a:t> </a:t>
            </a:r>
          </a:p>
        </p:txBody>
      </p:sp>
    </p:spTree>
    <p:extLst>
      <p:ext uri="{BB962C8B-B14F-4D97-AF65-F5344CB8AC3E}">
        <p14:creationId xmlns:p14="http://schemas.microsoft.com/office/powerpoint/2010/main" val="13059335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none" lIns="0" tIns="0" rIns="0" bIns="0" numCol="1" anchor="ctr" anchorCtr="0" compatLnSpc="1">
            <a:prstTxWarp prst="textNoShape">
              <a:avLst/>
            </a:prstTxWarp>
          </a:bodyPr>
          <a:lstStyle/>
          <a:p>
            <a:r>
              <a:rPr lang="en-US" sz="4400" dirty="0" err="1">
                <a:solidFill>
                  <a:schemeClr val="accent2"/>
                </a:solidFill>
                <a:latin typeface="Segoe UI Light" pitchFamily="34" charset="0"/>
                <a:cs typeface="+mj-cs"/>
              </a:rPr>
              <a:t>Dockerfile</a:t>
            </a:r>
            <a:r>
              <a:rPr lang="en-US" sz="4400" dirty="0">
                <a:solidFill>
                  <a:schemeClr val="accent2"/>
                </a:solidFill>
                <a:latin typeface="Segoe UI Light" pitchFamily="34" charset="0"/>
                <a:cs typeface="+mj-cs"/>
              </a:rPr>
              <a:t> for .NET Core app</a:t>
            </a:r>
          </a:p>
        </p:txBody>
      </p:sp>
      <p:sp>
        <p:nvSpPr>
          <p:cNvPr id="4" name="Content Placeholder 3"/>
          <p:cNvSpPr>
            <a:spLocks noGrp="1"/>
          </p:cNvSpPr>
          <p:nvPr>
            <p:ph sz="half" idx="2"/>
          </p:nvPr>
        </p:nvSpPr>
        <p:spPr/>
        <p:txBody>
          <a:bodyPr/>
          <a:lstStyle/>
          <a:p>
            <a:pPr marL="0" indent="0">
              <a:buNone/>
            </a:pPr>
            <a:endParaRPr lang="en-US" dirty="0"/>
          </a:p>
        </p:txBody>
      </p:sp>
      <p:sp>
        <p:nvSpPr>
          <p:cNvPr id="7" name="Text Placeholder 6"/>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9163472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a:t>Unit </a:t>
            </a:r>
            <a:r>
              <a:rPr lang="de-AT" dirty="0" err="1"/>
              <a:t>Testing</a:t>
            </a:r>
            <a:endParaRPr lang="de-AT" dirty="0"/>
          </a:p>
        </p:txBody>
      </p:sp>
      <p:sp>
        <p:nvSpPr>
          <p:cNvPr id="6" name="Content Placeholder 5"/>
          <p:cNvSpPr>
            <a:spLocks noGrp="1"/>
          </p:cNvSpPr>
          <p:nvPr>
            <p:ph sz="quarter" idx="12"/>
          </p:nvPr>
        </p:nvSpPr>
        <p:spPr/>
        <p:txBody>
          <a:bodyPr/>
          <a:lstStyle/>
          <a:p>
            <a:r>
              <a:rPr lang="de-AT" dirty="0"/>
              <a:t>.NET Core </a:t>
            </a:r>
            <a:r>
              <a:rPr lang="de-AT" dirty="0" err="1"/>
              <a:t>supports</a:t>
            </a:r>
            <a:r>
              <a:rPr lang="de-AT" dirty="0"/>
              <a:t> multiple </a:t>
            </a:r>
            <a:r>
              <a:rPr lang="de-AT" dirty="0" err="1"/>
              <a:t>test</a:t>
            </a:r>
            <a:r>
              <a:rPr lang="de-AT" dirty="0"/>
              <a:t> </a:t>
            </a:r>
            <a:r>
              <a:rPr lang="de-AT" dirty="0" err="1"/>
              <a:t>frameworks</a:t>
            </a:r>
            <a:endParaRPr lang="de-AT" dirty="0"/>
          </a:p>
          <a:p>
            <a:pPr lvl="1"/>
            <a:r>
              <a:rPr lang="de-AT" dirty="0"/>
              <a:t>E.g. </a:t>
            </a:r>
            <a:r>
              <a:rPr lang="de-AT" dirty="0" err="1"/>
              <a:t>XUnit</a:t>
            </a:r>
            <a:r>
              <a:rPr lang="de-AT" dirty="0"/>
              <a:t>, </a:t>
            </a:r>
            <a:r>
              <a:rPr lang="de-AT" dirty="0" err="1"/>
              <a:t>MSTest</a:t>
            </a:r>
            <a:endParaRPr lang="de-AT" dirty="0"/>
          </a:p>
          <a:p>
            <a:pPr lvl="1"/>
            <a:r>
              <a:rPr lang="de-AT" dirty="0" err="1">
                <a:hlinkClick r:id="rId2"/>
              </a:rPr>
              <a:t>Compare</a:t>
            </a:r>
            <a:r>
              <a:rPr lang="de-AT" dirty="0">
                <a:hlinkClick r:id="rId2"/>
              </a:rPr>
              <a:t> </a:t>
            </a:r>
            <a:r>
              <a:rPr lang="de-AT" dirty="0" err="1">
                <a:hlinkClick r:id="rId2"/>
              </a:rPr>
              <a:t>XUnit</a:t>
            </a:r>
            <a:r>
              <a:rPr lang="de-AT" dirty="0">
                <a:hlinkClick r:id="rId2"/>
              </a:rPr>
              <a:t> </a:t>
            </a:r>
            <a:r>
              <a:rPr lang="de-AT" dirty="0" err="1">
                <a:hlinkClick r:id="rId2"/>
              </a:rPr>
              <a:t>and</a:t>
            </a:r>
            <a:r>
              <a:rPr lang="de-AT" dirty="0">
                <a:hlinkClick r:id="rId2"/>
              </a:rPr>
              <a:t> </a:t>
            </a:r>
            <a:r>
              <a:rPr lang="de-AT" dirty="0" err="1">
                <a:hlinkClick r:id="rId2"/>
              </a:rPr>
              <a:t>MSTest</a:t>
            </a:r>
            <a:endParaRPr lang="de-AT" dirty="0"/>
          </a:p>
          <a:p>
            <a:pPr lvl="1"/>
            <a:endParaRPr lang="de-AT" dirty="0"/>
          </a:p>
        </p:txBody>
      </p:sp>
      <p:sp>
        <p:nvSpPr>
          <p:cNvPr id="2" name="Text Placeholder 1">
            <a:extLst>
              <a:ext uri="{FF2B5EF4-FFF2-40B4-BE49-F238E27FC236}">
                <a16:creationId xmlns:a16="http://schemas.microsoft.com/office/drawing/2014/main" id="{A967E2F8-0B46-44B9-9AE5-F738822BC9F4}"/>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530513111"/>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lIns="0" tIns="0" rIns="0" bIns="0" anchor="ctr"/>
          <a:lstStyle/>
          <a:p>
            <a:r>
              <a:rPr lang="en-US" sz="4400" dirty="0">
                <a:solidFill>
                  <a:schemeClr val="accent2"/>
                </a:solidFill>
                <a:latin typeface="Segoe UI Light" pitchFamily="34" charset="0"/>
                <a:cs typeface="+mj-cs"/>
              </a:rPr>
              <a:t>Unit Testing</a:t>
            </a:r>
          </a:p>
        </p:txBody>
      </p:sp>
      <p:sp>
        <p:nvSpPr>
          <p:cNvPr id="4" name="Content Placeholder 3"/>
          <p:cNvSpPr>
            <a:spLocks noGrp="1"/>
          </p:cNvSpPr>
          <p:nvPr>
            <p:ph sz="half" idx="2"/>
          </p:nvPr>
        </p:nvSpPr>
        <p:spPr/>
        <p:txBody>
          <a:bodyPr/>
          <a:lstStyle/>
          <a:p>
            <a:pPr marL="0" indent="0">
              <a:buNone/>
            </a:pPr>
            <a:r>
              <a:rPr lang="en-US" sz="2099" dirty="0"/>
              <a:t>Create and run library with tests</a:t>
            </a:r>
          </a:p>
          <a:p>
            <a:pPr marL="299957" lvl="1" indent="0">
              <a:buNone/>
            </a:pPr>
            <a:r>
              <a:rPr lang="en-US" sz="1500" dirty="0" err="1"/>
              <a:t>XUnit</a:t>
            </a:r>
            <a:r>
              <a:rPr lang="en-US" sz="1500" dirty="0"/>
              <a:t> (</a:t>
            </a:r>
            <a:r>
              <a:rPr lang="en-US" sz="1500" dirty="0">
                <a:hlinkClick r:id="rId2"/>
              </a:rPr>
              <a:t>sample</a:t>
            </a:r>
            <a:r>
              <a:rPr lang="en-US" sz="1500" dirty="0"/>
              <a:t>)</a:t>
            </a:r>
          </a:p>
          <a:p>
            <a:pPr marL="299957" lvl="1" indent="0">
              <a:buNone/>
            </a:pPr>
            <a:r>
              <a:rPr lang="en-US" sz="1500" dirty="0" err="1"/>
              <a:t>MSTest</a:t>
            </a:r>
            <a:r>
              <a:rPr lang="en-US" sz="1500" dirty="0"/>
              <a:t> (</a:t>
            </a:r>
            <a:r>
              <a:rPr lang="en-US" sz="1500" dirty="0">
                <a:hlinkClick r:id="rId3"/>
              </a:rPr>
              <a:t>sample</a:t>
            </a:r>
            <a:r>
              <a:rPr lang="en-US" sz="1500" dirty="0"/>
              <a:t>)</a:t>
            </a:r>
          </a:p>
          <a:p>
            <a:pPr marL="0" indent="0">
              <a:buNone/>
            </a:pPr>
            <a:r>
              <a:rPr lang="en-US" sz="2099" dirty="0"/>
              <a:t>Run tests with</a:t>
            </a:r>
            <a:endParaRPr lang="en-US" sz="2099" dirty="0">
              <a:latin typeface="Lucida Console" panose="020B0609040504020204" pitchFamily="49" charset="0"/>
            </a:endParaRPr>
          </a:p>
          <a:p>
            <a:pPr marL="299957" lvl="1" indent="0">
              <a:buNone/>
            </a:pPr>
            <a:r>
              <a:rPr lang="en-US" sz="1050" dirty="0" err="1">
                <a:latin typeface="Lucida Console" panose="020B0609040504020204" pitchFamily="49" charset="0"/>
              </a:rPr>
              <a:t>dotnet</a:t>
            </a:r>
            <a:r>
              <a:rPr lang="en-US" sz="1050" dirty="0">
                <a:latin typeface="Lucida Console" panose="020B0609040504020204" pitchFamily="49" charset="0"/>
              </a:rPr>
              <a:t> </a:t>
            </a:r>
            <a:r>
              <a:rPr lang="en-US" sz="1050" dirty="0" err="1">
                <a:latin typeface="Lucida Console" panose="020B0609040504020204" pitchFamily="49" charset="0"/>
              </a:rPr>
              <a:t>xunit</a:t>
            </a:r>
            <a:endParaRPr lang="en-US" sz="1050" dirty="0">
              <a:latin typeface="Lucida Console" panose="020B0609040504020204" pitchFamily="49" charset="0"/>
            </a:endParaRPr>
          </a:p>
          <a:p>
            <a:pPr marL="299957" lvl="1" indent="0">
              <a:buNone/>
            </a:pPr>
            <a:r>
              <a:rPr lang="en-US" sz="1050" dirty="0" err="1">
                <a:latin typeface="Lucida Console" panose="020B0609040504020204" pitchFamily="49" charset="0"/>
              </a:rPr>
              <a:t>dotnet</a:t>
            </a:r>
            <a:r>
              <a:rPr lang="en-US" sz="1050" dirty="0">
                <a:latin typeface="Lucida Console" panose="020B0609040504020204" pitchFamily="49" charset="0"/>
              </a:rPr>
              <a:t> test</a:t>
            </a:r>
          </a:p>
        </p:txBody>
      </p:sp>
      <p:sp>
        <p:nvSpPr>
          <p:cNvPr id="7" name="Text Placeholder 6"/>
          <p:cNvSpPr>
            <a:spLocks noGrp="1"/>
          </p:cNvSpPr>
          <p:nvPr>
            <p:ph type="body" sz="quarter" idx="10"/>
          </p:nvPr>
        </p:nvSpPr>
        <p:spPr>
          <a:xfrm>
            <a:off x="3654138" y="4191508"/>
            <a:ext cx="4805281" cy="373685"/>
          </a:xfrm>
        </p:spPr>
        <p:txBody>
          <a:bodyPr/>
          <a:lstStyle/>
          <a:p>
            <a:r>
              <a:rPr lang="en-US" dirty="0"/>
              <a:t>See also </a:t>
            </a:r>
            <a:r>
              <a:rPr lang="en-US" dirty="0">
                <a:hlinkClick r:id="rId4"/>
              </a:rPr>
              <a:t>https://xunit.github.io/docs/getting-started-dotnet-core</a:t>
            </a:r>
            <a:endParaRPr lang="en-US" dirty="0"/>
          </a:p>
        </p:txBody>
      </p:sp>
    </p:spTree>
    <p:extLst>
      <p:ext uri="{BB962C8B-B14F-4D97-AF65-F5344CB8AC3E}">
        <p14:creationId xmlns:p14="http://schemas.microsoft.com/office/powerpoint/2010/main" val="18932549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de-AT" dirty="0"/>
              <a:t>C# 7</a:t>
            </a:r>
          </a:p>
        </p:txBody>
      </p:sp>
      <p:sp>
        <p:nvSpPr>
          <p:cNvPr id="2" name="Content Placeholder 1">
            <a:extLst>
              <a:ext uri="{FF2B5EF4-FFF2-40B4-BE49-F238E27FC236}">
                <a16:creationId xmlns:a16="http://schemas.microsoft.com/office/drawing/2014/main" id="{67C5FD1E-04FF-4B41-BF21-216BAEF1784E}"/>
              </a:ext>
            </a:extLst>
          </p:cNvPr>
          <p:cNvSpPr>
            <a:spLocks noGrp="1"/>
          </p:cNvSpPr>
          <p:nvPr>
            <p:ph sz="quarter" idx="12"/>
          </p:nvPr>
        </p:nvSpPr>
        <p:spPr/>
        <p:txBody>
          <a:bodyPr/>
          <a:lstStyle/>
          <a:p>
            <a:endParaRPr lang="de-AT"/>
          </a:p>
        </p:txBody>
      </p:sp>
      <p:sp>
        <p:nvSpPr>
          <p:cNvPr id="6" name="Text Placeholder 5"/>
          <p:cNvSpPr>
            <a:spLocks noGrp="1"/>
          </p:cNvSpPr>
          <p:nvPr>
            <p:ph type="body" sz="quarter" idx="23"/>
          </p:nvPr>
        </p:nvSpPr>
        <p:spPr/>
        <p:txBody>
          <a:bodyPr/>
          <a:lstStyle/>
          <a:p>
            <a:r>
              <a:rPr lang="de-AT" dirty="0"/>
              <a:t>Live </a:t>
            </a:r>
            <a:r>
              <a:rPr lang="de-AT" dirty="0" err="1"/>
              <a:t>Coding</a:t>
            </a:r>
            <a:r>
              <a:rPr lang="de-AT" dirty="0"/>
              <a:t>; sample </a:t>
            </a:r>
            <a:r>
              <a:rPr lang="de-AT" dirty="0" err="1"/>
              <a:t>code</a:t>
            </a:r>
            <a:r>
              <a:rPr lang="de-AT" dirty="0"/>
              <a:t> </a:t>
            </a:r>
            <a:r>
              <a:rPr lang="de-AT" dirty="0" err="1"/>
              <a:t>see</a:t>
            </a:r>
            <a:r>
              <a:rPr lang="de-AT" dirty="0"/>
              <a:t> </a:t>
            </a:r>
            <a:r>
              <a:rPr lang="de-AT" dirty="0">
                <a:hlinkClick r:id="rId2"/>
              </a:rPr>
              <a:t>https://github.com/rstropek/Samples/tree/master/CSharp7</a:t>
            </a:r>
            <a:r>
              <a:rPr lang="de-AT" dirty="0"/>
              <a:t> </a:t>
            </a:r>
          </a:p>
        </p:txBody>
      </p:sp>
    </p:spTree>
    <p:extLst>
      <p:ext uri="{BB962C8B-B14F-4D97-AF65-F5344CB8AC3E}">
        <p14:creationId xmlns:p14="http://schemas.microsoft.com/office/powerpoint/2010/main" val="3792522541"/>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800"/>
              <a:t>Azure Resource Manager</a:t>
            </a:r>
          </a:p>
        </p:txBody>
      </p:sp>
      <p:sp>
        <p:nvSpPr>
          <p:cNvPr id="3" name="Textplatzhalter 2"/>
          <p:cNvSpPr>
            <a:spLocks noGrp="1"/>
          </p:cNvSpPr>
          <p:nvPr>
            <p:ph type="body" sz="quarter" idx="25"/>
          </p:nvPr>
        </p:nvSpPr>
        <p:spPr/>
        <p:txBody>
          <a:bodyPr/>
          <a:lstStyle/>
          <a:p>
            <a:r>
              <a:rPr lang="en-US"/>
              <a:t>Why do we need ARM?</a:t>
            </a:r>
          </a:p>
        </p:txBody>
      </p:sp>
    </p:spTree>
    <p:extLst>
      <p:ext uri="{BB962C8B-B14F-4D97-AF65-F5344CB8AC3E}">
        <p14:creationId xmlns:p14="http://schemas.microsoft.com/office/powerpoint/2010/main" val="1854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In the Early Days…</a:t>
            </a:r>
            <a:endParaRPr lang="de-AT" dirty="0"/>
          </a:p>
        </p:txBody>
      </p:sp>
      <p:sp>
        <p:nvSpPr>
          <p:cNvPr id="3" name="Inhaltsplatzhalter 2"/>
          <p:cNvSpPr>
            <a:spLocks noGrp="1"/>
          </p:cNvSpPr>
          <p:nvPr>
            <p:ph sz="quarter" idx="12"/>
          </p:nvPr>
        </p:nvSpPr>
        <p:spPr/>
        <p:txBody>
          <a:bodyPr/>
          <a:lstStyle/>
          <a:p>
            <a:r>
              <a:rPr lang="en-US" sz="2000" i="1" dirty="0">
                <a:solidFill>
                  <a:schemeClr val="accent2"/>
                </a:solidFill>
              </a:rPr>
              <a:t>Azure Service Management API</a:t>
            </a:r>
            <a:r>
              <a:rPr lang="en-US" sz="2000" dirty="0">
                <a:solidFill>
                  <a:schemeClr val="accent2"/>
                </a:solidFill>
              </a:rPr>
              <a:t> </a:t>
            </a:r>
            <a:r>
              <a:rPr lang="en-US" sz="2000" dirty="0"/>
              <a:t>was the version 1 that provided programmatic access for functionality in the Azure platform</a:t>
            </a:r>
          </a:p>
          <a:p>
            <a:pPr>
              <a:spcBef>
                <a:spcPts val="600"/>
              </a:spcBef>
            </a:pPr>
            <a:r>
              <a:rPr lang="en-US" sz="2000" dirty="0"/>
              <a:t>Very </a:t>
            </a:r>
            <a:r>
              <a:rPr lang="en-US" sz="2000" dirty="0">
                <a:solidFill>
                  <a:schemeClr val="accent2"/>
                </a:solidFill>
              </a:rPr>
              <a:t>limited functionality</a:t>
            </a:r>
          </a:p>
          <a:p>
            <a:pPr lvl="1"/>
            <a:r>
              <a:rPr lang="en-US" sz="1200" dirty="0"/>
              <a:t>Examples: ASM can be used to configure Cloud Services, Storage accounts, Virtual Networks</a:t>
            </a:r>
          </a:p>
          <a:p>
            <a:pPr lvl="1"/>
            <a:r>
              <a:rPr lang="en-US" sz="1200" dirty="0"/>
              <a:t>No way to target multi-region or multi-service in a single script</a:t>
            </a:r>
          </a:p>
          <a:p>
            <a:pPr>
              <a:spcBef>
                <a:spcPts val="600"/>
              </a:spcBef>
            </a:pPr>
            <a:r>
              <a:rPr lang="en-US" dirty="0">
                <a:solidFill>
                  <a:schemeClr val="accent2"/>
                </a:solidFill>
              </a:rPr>
              <a:t>No consistency </a:t>
            </a:r>
            <a:r>
              <a:rPr lang="en-US" dirty="0"/>
              <a:t>in the API exposed by services</a:t>
            </a:r>
          </a:p>
          <a:p>
            <a:pPr lvl="1"/>
            <a:r>
              <a:rPr lang="en-US" sz="1200" dirty="0"/>
              <a:t>XML, some used JSON</a:t>
            </a:r>
          </a:p>
          <a:p>
            <a:pPr>
              <a:spcBef>
                <a:spcPts val="600"/>
              </a:spcBef>
            </a:pPr>
            <a:r>
              <a:rPr lang="en-US" dirty="0">
                <a:solidFill>
                  <a:schemeClr val="accent2"/>
                </a:solidFill>
              </a:rPr>
              <a:t>Limited access control</a:t>
            </a:r>
            <a:endParaRPr lang="en-US" dirty="0"/>
          </a:p>
          <a:p>
            <a:pPr lvl="1"/>
            <a:r>
              <a:rPr lang="en-US" sz="1200" dirty="0"/>
              <a:t>Subscription co-administrator for providing user access</a:t>
            </a:r>
          </a:p>
          <a:p>
            <a:pPr>
              <a:spcBef>
                <a:spcPts val="600"/>
              </a:spcBef>
            </a:pPr>
            <a:r>
              <a:rPr lang="en-US" dirty="0">
                <a:solidFill>
                  <a:schemeClr val="accent2"/>
                </a:solidFill>
              </a:rPr>
              <a:t>Limited auditing available </a:t>
            </a:r>
            <a:r>
              <a:rPr lang="en-US" dirty="0"/>
              <a:t>from the portal</a:t>
            </a:r>
          </a:p>
          <a:p>
            <a:pPr>
              <a:spcBef>
                <a:spcPts val="600"/>
              </a:spcBef>
            </a:pPr>
            <a:r>
              <a:rPr lang="en-US" dirty="0"/>
              <a:t>Hard to organize </a:t>
            </a:r>
            <a:r>
              <a:rPr lang="en-US" dirty="0">
                <a:solidFill>
                  <a:schemeClr val="accent2"/>
                </a:solidFill>
              </a:rPr>
              <a:t>lots of resources </a:t>
            </a:r>
            <a:r>
              <a:rPr lang="en-US" dirty="0"/>
              <a:t>across the organization</a:t>
            </a:r>
          </a:p>
          <a:p>
            <a:pPr marL="6900" indent="0">
              <a:buNone/>
            </a:pPr>
            <a:endParaRPr lang="de-AT" sz="2000"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677561242"/>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03D43D4A-F5F8-47F6-A4EC-521F433C91BF}">
  <ds:schemaRefs>
    <ds:schemaRef ds:uri="http://purl.org/dc/dcmitype/"/>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3.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0</TotalTime>
  <Words>6899</Words>
  <Application>Microsoft Office PowerPoint</Application>
  <PresentationFormat>On-screen Show (16:9)</PresentationFormat>
  <Paragraphs>1219</Paragraphs>
  <Slides>143</Slides>
  <Notes>11</Notes>
  <HiddenSlides>5</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143</vt:i4>
      </vt:variant>
    </vt:vector>
  </HeadingPairs>
  <TitlesOfParts>
    <vt:vector size="159" baseType="lpstr">
      <vt:lpstr>ＭＳ Ｐゴシック</vt:lpstr>
      <vt:lpstr>Arial</vt:lpstr>
      <vt:lpstr>Bodoni MT</vt:lpstr>
      <vt:lpstr>Calibri</vt:lpstr>
      <vt:lpstr>Calibri Light</vt:lpstr>
      <vt:lpstr>Consolas</vt:lpstr>
      <vt:lpstr>Lucida Console</vt:lpstr>
      <vt:lpstr>Righteous</vt:lpstr>
      <vt:lpstr>Segoe UI</vt:lpstr>
      <vt:lpstr>Segoe UI Light</vt:lpstr>
      <vt:lpstr>Segoe UI Semibold</vt:lpstr>
      <vt:lpstr>Segoe UI Semilight</vt:lpstr>
      <vt:lpstr>Wingdings</vt:lpstr>
      <vt:lpstr>Wingdings 3</vt:lpstr>
      <vt:lpstr>Larissa-Design</vt:lpstr>
      <vt:lpstr>2_5-30660_TR21_BO_CT_Template</vt:lpstr>
      <vt:lpstr>C# µServices</vt:lpstr>
      <vt:lpstr>Your Host</vt:lpstr>
      <vt:lpstr>Introduction</vt:lpstr>
      <vt:lpstr>.NET in einer Welt von Microservices </vt:lpstr>
      <vt:lpstr>Microservices</vt:lpstr>
      <vt:lpstr>What are Microservices?</vt:lpstr>
      <vt:lpstr>Loose Coupling</vt:lpstr>
      <vt:lpstr>Cohesion</vt:lpstr>
      <vt:lpstr>Bounded Context</vt:lpstr>
      <vt:lpstr>Microservices</vt:lpstr>
      <vt:lpstr>Why? Why not?</vt:lpstr>
      <vt:lpstr>Why Microservices?</vt:lpstr>
      <vt:lpstr>Why Microservices?</vt:lpstr>
      <vt:lpstr>Why Microservices?</vt:lpstr>
      <vt:lpstr>Why Not? (Examples)</vt:lpstr>
      <vt:lpstr>Why Not? (Examples)</vt:lpstr>
      <vt:lpstr>Team Organization</vt:lpstr>
      <vt:lpstr>Conway‘s Law</vt:lpstr>
      <vt:lpstr>Organisational Helpers</vt:lpstr>
      <vt:lpstr>Microservices Architects…</vt:lpstr>
      <vt:lpstr>Guidance, Governance</vt:lpstr>
      <vt:lpstr>DevOps habits and practices</vt:lpstr>
      <vt:lpstr>Technical Aspects</vt:lpstr>
      <vt:lpstr>Microservice Interfaces</vt:lpstr>
      <vt:lpstr>From Monolith to Microservices</vt:lpstr>
      <vt:lpstr>Interfaces</vt:lpstr>
      <vt:lpstr>Interface Technology</vt:lpstr>
      <vt:lpstr>Interface Design</vt:lpstr>
      <vt:lpstr>Interface Mechanisms</vt:lpstr>
      <vt:lpstr>Handling Failures</vt:lpstr>
      <vt:lpstr>Versioning</vt:lpstr>
      <vt:lpstr>Libraries vs. Microservices</vt:lpstr>
      <vt:lpstr>Automation</vt:lpstr>
      <vt:lpstr>CI/CD</vt:lpstr>
      <vt:lpstr>Monitoring</vt:lpstr>
      <vt:lpstr>Manual Testing</vt:lpstr>
      <vt:lpstr>Testing Level</vt:lpstr>
      <vt:lpstr>Deployment</vt:lpstr>
      <vt:lpstr>Deployment Strategies</vt:lpstr>
      <vt:lpstr>Deployment Strategies</vt:lpstr>
      <vt:lpstr>Service Discovery</vt:lpstr>
      <vt:lpstr>Client vs. server-side discovery</vt:lpstr>
      <vt:lpstr>Deployment</vt:lpstr>
      <vt:lpstr>Data Management</vt:lpstr>
      <vt:lpstr>Data Management</vt:lpstr>
      <vt:lpstr>Transactions</vt:lpstr>
      <vt:lpstr>Further Readings</vt:lpstr>
      <vt:lpstr>Further Readings</vt:lpstr>
      <vt:lpstr>.NET Core</vt:lpstr>
      <vt:lpstr>Why .NET Core?</vt:lpstr>
      <vt:lpstr>Components of .NET Core</vt:lpstr>
      <vt:lpstr>Status of .NET Core</vt:lpstr>
      <vt:lpstr>What can you build?</vt:lpstr>
      <vt:lpstr>Where to get .NET Core?</vt:lpstr>
      <vt:lpstr>Getting Help</vt:lpstr>
      <vt:lpstr>Packages, Metapackages and Frameworks</vt:lpstr>
      <vt:lpstr>.csproj</vt:lpstr>
      <vt:lpstr>Solutions</vt:lpstr>
      <vt:lpstr>Cross-platform</vt:lpstr>
      <vt:lpstr>.NET CLI</vt:lpstr>
      <vt:lpstr>.NET Core CLI</vt:lpstr>
      <vt:lpstr>dotnet run</vt:lpstr>
      <vt:lpstr>Deployment (dotnet publish)</vt:lpstr>
      <vt:lpstr>Self-contained Deployment</vt:lpstr>
      <vt:lpstr>Versioning</vt:lpstr>
      <vt:lpstr>Versioning</vt:lpstr>
      <vt:lpstr>Versioning</vt:lpstr>
      <vt:lpstr>Libraries</vt:lpstr>
      <vt:lpstr>Libraries</vt:lpstr>
      <vt:lpstr>.NET Standard Library</vt:lpstr>
      <vt:lpstr>.NET today—reusing code</vt:lpstr>
      <vt:lpstr>.NET today—reusing code</vt:lpstr>
      <vt:lpstr>.NET tomorrow</vt:lpstr>
      <vt:lpstr>.NET tomorrow</vt:lpstr>
      <vt:lpstr>What is .NET Standard?</vt:lpstr>
      <vt:lpstr>.NET Standard 2.0</vt:lpstr>
      <vt:lpstr>Why a standard library?</vt:lpstr>
      <vt:lpstr>.NET Standard Library</vt:lpstr>
      <vt:lpstr>Migration</vt:lpstr>
      <vt:lpstr>.NET Portability Analyzer</vt:lpstr>
      <vt:lpstr>ASP.NET Core Basics</vt:lpstr>
      <vt:lpstr>Minimal ASP.NET Core</vt:lpstr>
      <vt:lpstr>Walkthrough VS “File – New – Project”</vt:lpstr>
      <vt:lpstr>101 for ASP.NET Core</vt:lpstr>
      <vt:lpstr>Configuration</vt:lpstr>
      <vt:lpstr>Configuration</vt:lpstr>
      <vt:lpstr>Logging</vt:lpstr>
      <vt:lpstr>Logging</vt:lpstr>
      <vt:lpstr>Dependency Injection</vt:lpstr>
      <vt:lpstr>Dependency Injection</vt:lpstr>
      <vt:lpstr>.NET Core Automation</vt:lpstr>
      <vt:lpstr>CI with .NET Core apps</vt:lpstr>
      <vt:lpstr>Build Automation</vt:lpstr>
      <vt:lpstr>Dockerfile for .NET Core app</vt:lpstr>
      <vt:lpstr>Unit Testing</vt:lpstr>
      <vt:lpstr>Unit Testing</vt:lpstr>
      <vt:lpstr>C# 7</vt:lpstr>
      <vt:lpstr>Azure Resource Manager</vt:lpstr>
      <vt:lpstr>In the Early Days…</vt:lpstr>
      <vt:lpstr>PowerPoint Presentation</vt:lpstr>
      <vt:lpstr>Areas of Focus</vt:lpstr>
      <vt:lpstr>Deploying with ARM</vt:lpstr>
      <vt:lpstr>Support for IaaS and PaaS</vt:lpstr>
      <vt:lpstr>Resources</vt:lpstr>
      <vt:lpstr>Advanced Concepts, Resources</vt:lpstr>
      <vt:lpstr>Summary</vt:lpstr>
      <vt:lpstr>Serverless</vt:lpstr>
      <vt:lpstr>PowerPoint Presentation</vt:lpstr>
      <vt:lpstr>Microservices</vt:lpstr>
      <vt:lpstr>Autonomous Teams</vt:lpstr>
      <vt:lpstr>PowerPoint Presentation</vt:lpstr>
      <vt:lpstr>PowerPoint Presentation</vt:lpstr>
      <vt:lpstr>PowerPoint Presentation</vt:lpstr>
      <vt:lpstr>PowerPoint Presentation</vt:lpstr>
      <vt:lpstr>From IaaS to … Innovation with PaaS</vt:lpstr>
      <vt:lpstr>Why Not?</vt:lpstr>
      <vt:lpstr>Trust is Required</vt:lpstr>
      <vt:lpstr>Specific Needs</vt:lpstr>
      <vt:lpstr>Azure Functions</vt:lpstr>
      <vt:lpstr>Getting Started</vt:lpstr>
      <vt:lpstr>Azure Functions Characteristics</vt:lpstr>
      <vt:lpstr>Triggers &amp; Bindings</vt:lpstr>
      <vt:lpstr>Dynamic App Service Plan</vt:lpstr>
      <vt:lpstr>C# Function</vt:lpstr>
      <vt:lpstr>C# Function</vt:lpstr>
      <vt:lpstr>Node.js Function</vt:lpstr>
      <vt:lpstr>Node Function</vt:lpstr>
      <vt:lpstr>Logic App</vt:lpstr>
      <vt:lpstr>Logic App</vt:lpstr>
      <vt:lpstr>Logic App</vt:lpstr>
      <vt:lpstr>Logic App</vt:lpstr>
      <vt:lpstr>Logic App</vt:lpstr>
      <vt:lpstr>Logic App</vt:lpstr>
      <vt:lpstr>What Else?</vt:lpstr>
      <vt:lpstr>Durable Functions (Preview)</vt:lpstr>
      <vt:lpstr>Summary</vt:lpstr>
      <vt:lpstr>Summary</vt:lpstr>
      <vt:lpstr>PowerPoint Presentation</vt:lpstr>
      <vt:lpstr>.NET and Docker</vt:lpstr>
      <vt:lpstr>Everybody knows Docker?</vt:lpstr>
      <vt:lpstr>Docker Images</vt:lpstr>
      <vt:lpstr>Read more…</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528</cp:revision>
  <dcterms:created xsi:type="dcterms:W3CDTF">2008-12-21T08:14:37Z</dcterms:created>
  <dcterms:modified xsi:type="dcterms:W3CDTF">2018-02-18T22:08:37Z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